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6" r:id="rId9"/>
    <p:sldId id="264" r:id="rId10"/>
    <p:sldId id="267" r:id="rId11"/>
    <p:sldId id="265" r:id="rId12"/>
    <p:sldId id="268" r:id="rId13"/>
    <p:sldId id="269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33F88B3-3D06-4F03-9CE1-A7CC5E40059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7EA3EB1-AE84-4459-AE51-D53FDB28CB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6763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88B3-3D06-4F03-9CE1-A7CC5E40059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3EB1-AE84-4459-AE51-D53FDB2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88B3-3D06-4F03-9CE1-A7CC5E40059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3EB1-AE84-4459-AE51-D53FDB2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2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88B3-3D06-4F03-9CE1-A7CC5E40059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3EB1-AE84-4459-AE51-D53FDB2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88B3-3D06-4F03-9CE1-A7CC5E40059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3EB1-AE84-4459-AE51-D53FDB28CB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260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88B3-3D06-4F03-9CE1-A7CC5E40059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3EB1-AE84-4459-AE51-D53FDB2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88B3-3D06-4F03-9CE1-A7CC5E40059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3EB1-AE84-4459-AE51-D53FDB2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6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88B3-3D06-4F03-9CE1-A7CC5E40059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3EB1-AE84-4459-AE51-D53FDB2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2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88B3-3D06-4F03-9CE1-A7CC5E40059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3EB1-AE84-4459-AE51-D53FDB2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88B3-3D06-4F03-9CE1-A7CC5E40059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3EB1-AE84-4459-AE51-D53FDB2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3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88B3-3D06-4F03-9CE1-A7CC5E40059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3EB1-AE84-4459-AE51-D53FDB2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33F88B3-3D06-4F03-9CE1-A7CC5E40059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7EA3EB1-AE84-4459-AE51-D53FDB2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9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dudemic.com/wp-content/uploads/2013/02/teachers-copyright.jpg" TargetMode="External"/><Relationship Id="rId2" Type="http://schemas.openxmlformats.org/officeDocument/2006/relationships/hyperlink" Target="http://www.educationworld.com/a_curr/curr280.s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dudemic.com/wp-content/uploads/2013/02/teachers-copyright.jpg" TargetMode="External"/><Relationship Id="rId2" Type="http://schemas.openxmlformats.org/officeDocument/2006/relationships/hyperlink" Target="https://www.plagiarismtoday.com/stopping-internet-plagiarism/your-copyrights-online/1-what-is-a-copyrigh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achingcopyright.org/handout/fair-use-faq" TargetMode="External"/><Relationship Id="rId5" Type="http://schemas.openxmlformats.org/officeDocument/2006/relationships/hyperlink" Target="http://www.educationworld.com/a_curr/curr280.shtml" TargetMode="External"/><Relationship Id="rId4" Type="http://schemas.openxmlformats.org/officeDocument/2006/relationships/hyperlink" Target="https://artclasswithlmj.files.wordpress.com/2012/11/fair-use-map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pyright.com/Services/copyrightoncampus/content/index_class.html" TargetMode="External"/><Relationship Id="rId2" Type="http://schemas.openxmlformats.org/officeDocument/2006/relationships/hyperlink" Target="https://www.plagiarismtoday.com/stopping-internet-plagiarism/your-copyrights-online/1-what-is-a-copyrigh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eachingcopyright.org/handout/fair-use-fa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Copyright &amp; Fair 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Educators | It’s not what you may think …</a:t>
            </a:r>
            <a:endParaRPr lang="en-US" dirty="0"/>
          </a:p>
        </p:txBody>
      </p:sp>
      <p:pic>
        <p:nvPicPr>
          <p:cNvPr id="3074" name="Picture 2" descr="http://www.clipartbest.com/cliparts/RcG/y6n/RcGy6nyXi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890" y="93709"/>
            <a:ext cx="1998559" cy="199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35889" y="1983782"/>
            <a:ext cx="204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CLICK ABOVE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5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of Scenario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en-US" dirty="0"/>
              <a:t>Below is a section taken from the Copyright and </a:t>
            </a:r>
            <a:r>
              <a:rPr lang="en-US" dirty="0" err="1"/>
              <a:t>FairUse</a:t>
            </a:r>
            <a:r>
              <a:rPr lang="en-US" dirty="0"/>
              <a:t> Guidelines for Teachers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53" y="3255854"/>
            <a:ext cx="10988433" cy="1471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5" y="2669423"/>
            <a:ext cx="1101642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 I allowed to show movies (even though my administration frowns upon it) for student rewards days. These movies are linked to standards though!</a:t>
            </a:r>
            <a:endParaRPr lang="en-US" dirty="0"/>
          </a:p>
          <a:p>
            <a:r>
              <a:rPr lang="en-US" b="1" dirty="0" smtClean="0"/>
              <a:t>YES! </a:t>
            </a:r>
            <a:r>
              <a:rPr lang="en-US" dirty="0" smtClean="0"/>
              <a:t>Well, sort of… You, as a teacher, have the opportunity to show any movie legally acquired and </a:t>
            </a:r>
          </a:p>
          <a:p>
            <a:pPr lvl="1"/>
            <a:r>
              <a:rPr lang="en-US" dirty="0" smtClean="0"/>
              <a:t>it follows your district’s guidelines for videos in the classroom </a:t>
            </a:r>
          </a:p>
          <a:p>
            <a:pPr lvl="1"/>
            <a:r>
              <a:rPr lang="en-US" dirty="0" smtClean="0"/>
              <a:t>Feel free to make a copy for archival purposes or replacement</a:t>
            </a:r>
          </a:p>
        </p:txBody>
      </p:sp>
      <p:pic>
        <p:nvPicPr>
          <p:cNvPr id="9218" name="Picture 2" descr="https://ifriendsandmy.files.wordpress.com/2013/11/now-showing.png?w=637&amp;h=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39" y="4303712"/>
            <a:ext cx="6067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9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of Scenario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en-US" dirty="0"/>
              <a:t>Below is a section taken from the Copyright and </a:t>
            </a:r>
            <a:r>
              <a:rPr lang="en-US" dirty="0" err="1"/>
              <a:t>FairUse</a:t>
            </a:r>
            <a:r>
              <a:rPr lang="en-US" dirty="0"/>
              <a:t> Guidelines for Teachers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10" y="2846280"/>
            <a:ext cx="10897758" cy="2314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38" y="2286755"/>
            <a:ext cx="1101642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1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All Else Fails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657" y="1861804"/>
            <a:ext cx="4750553" cy="4750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2210" y="3743432"/>
            <a:ext cx="325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PITTY THE FOO </a:t>
            </a:r>
            <a:br>
              <a:rPr lang="en-US" dirty="0" smtClean="0"/>
            </a:br>
            <a:r>
              <a:rPr lang="en-US" dirty="0" smtClean="0"/>
              <a:t>WHO DOESN’T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5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77" y="1828800"/>
            <a:ext cx="11034792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Bailey, J. (2005, August 16). 1. What is a Copyright? Retrieved June 16, 2015, from </a:t>
            </a:r>
            <a:r>
              <a:rPr lang="en-US" sz="1600" dirty="0">
                <a:hlinkClick r:id="rId2"/>
              </a:rPr>
              <a:t>https://www.plagiarismtoday.com/stopping-internet-plagiarism/your-copyrights-online/1-what-is-a-copyright/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 smtClean="0"/>
              <a:t>Copyright and </a:t>
            </a:r>
            <a:r>
              <a:rPr lang="en-US" sz="1600" dirty="0" err="1" smtClean="0"/>
              <a:t>FairUse</a:t>
            </a:r>
            <a:r>
              <a:rPr lang="en-US" sz="1600" dirty="0" smtClean="0"/>
              <a:t> Guidelines for Teachers [Online image]. (2013) Retrieved </a:t>
            </a:r>
            <a:r>
              <a:rPr lang="en-US" sz="1600" dirty="0"/>
              <a:t>June 16, 2015 from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edudemic.com/wp-content/uploads/2013/02/teachers-copyright.jpg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Educational Fair Use: A Flow Chart For Teachers [Online image]. (2012) Retrieved June 16, 2015 from </a:t>
            </a:r>
            <a:r>
              <a:rPr lang="en-US" sz="1600" dirty="0">
                <a:hlinkClick r:id="rId4"/>
              </a:rPr>
              <a:t>https://artclasswithlmj.files.wordpress.com/2012/11/fair-use-map.jpg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 smtClean="0"/>
              <a:t>Starr, L. </a:t>
            </a:r>
            <a:r>
              <a:rPr lang="en-US" sz="1600" dirty="0"/>
              <a:t>(2010, May 25). The Educator's Guide to Copyright and Fair Use. Retrieved June 16, 2015, from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www.educationworld.com/a_curr/curr280.shtml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 smtClean="0"/>
              <a:t>Teaching Copyright</a:t>
            </a:r>
            <a:r>
              <a:rPr lang="en-US" sz="1600" dirty="0"/>
              <a:t>. (</a:t>
            </a:r>
            <a:r>
              <a:rPr lang="en-US" sz="1600" dirty="0" err="1"/>
              <a:t>n.d.</a:t>
            </a:r>
            <a:r>
              <a:rPr lang="en-US" sz="1600" dirty="0"/>
              <a:t>). Retrieved June 16, 2015, from </a:t>
            </a: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www.teachingcopyright.org/handout/fair-use-faq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8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hlinkClick r:id="rId2"/>
              </a:rPr>
              <a:t>Copyright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law that gives you ownership anything you create</a:t>
            </a:r>
          </a:p>
          <a:p>
            <a:endParaRPr lang="en-US" dirty="0"/>
          </a:p>
          <a:p>
            <a:pPr lvl="1"/>
            <a:r>
              <a:rPr lang="en-US" dirty="0" smtClean="0"/>
              <a:t>The creator of the work has the exclusive right to: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Reproduce the work</a:t>
            </a:r>
          </a:p>
          <a:p>
            <a:pPr lvl="2"/>
            <a:r>
              <a:rPr lang="en-US" dirty="0" smtClean="0"/>
              <a:t>Prepare derivative works</a:t>
            </a:r>
          </a:p>
          <a:p>
            <a:pPr lvl="2"/>
            <a:r>
              <a:rPr lang="en-US" dirty="0" smtClean="0"/>
              <a:t>Distribute Copies</a:t>
            </a:r>
          </a:p>
          <a:p>
            <a:pPr lvl="2"/>
            <a:r>
              <a:rPr lang="en-US" dirty="0" smtClean="0"/>
              <a:t>Preforms the work</a:t>
            </a:r>
          </a:p>
          <a:p>
            <a:pPr lvl="2"/>
            <a:r>
              <a:rPr lang="en-US" dirty="0" smtClean="0"/>
              <a:t>Display the work publicly</a:t>
            </a:r>
          </a:p>
          <a:p>
            <a:endParaRPr lang="en-US" dirty="0" smtClean="0"/>
          </a:p>
          <a:p>
            <a:r>
              <a:rPr lang="en-US" dirty="0" smtClean="0"/>
              <a:t>No one can legally violate your rights</a:t>
            </a:r>
            <a:endParaRPr lang="en-US" dirty="0"/>
          </a:p>
        </p:txBody>
      </p:sp>
      <p:pic>
        <p:nvPicPr>
          <p:cNvPr id="1028" name="Picture 4" descr="http://www.pastortullian.com/wp-content/uploads/2011/09/LawImag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54" y="2674069"/>
            <a:ext cx="3564611" cy="23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08190" y="4996467"/>
            <a:ext cx="2449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CLICK ABOVE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98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hlinkClick r:id="rId2"/>
              </a:rPr>
              <a:t>Fair Use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08529"/>
          </a:xfrm>
        </p:spPr>
        <p:txBody>
          <a:bodyPr/>
          <a:lstStyle/>
          <a:p>
            <a:r>
              <a:rPr lang="en-US" dirty="0" smtClean="0"/>
              <a:t>SEE THE PERVIOUS SLIDE ON COPYRIGHT</a:t>
            </a:r>
            <a:endParaRPr lang="en-US" dirty="0"/>
          </a:p>
          <a:p>
            <a:r>
              <a:rPr lang="en-US" dirty="0" smtClean="0"/>
              <a:t>Fair use allows people other than the copyright owner to: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/>
              <a:t>Reproduce the work</a:t>
            </a:r>
          </a:p>
          <a:p>
            <a:pPr lvl="2"/>
            <a:r>
              <a:rPr lang="en-US" dirty="0"/>
              <a:t>Prepare derivative works</a:t>
            </a:r>
          </a:p>
          <a:p>
            <a:pPr lvl="2"/>
            <a:r>
              <a:rPr lang="en-US" dirty="0"/>
              <a:t>Distribute Copies</a:t>
            </a:r>
          </a:p>
          <a:p>
            <a:pPr lvl="2"/>
            <a:r>
              <a:rPr lang="en-US" dirty="0"/>
              <a:t>Preforms the work</a:t>
            </a:r>
          </a:p>
          <a:p>
            <a:pPr lvl="2"/>
            <a:r>
              <a:rPr lang="en-US" dirty="0"/>
              <a:t>Display the work </a:t>
            </a:r>
            <a:r>
              <a:rPr lang="en-US" dirty="0" smtClean="0"/>
              <a:t>publicly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--- </a:t>
            </a:r>
            <a:r>
              <a:rPr lang="en-US" dirty="0"/>
              <a:t>Fair use is only just a </a:t>
            </a:r>
            <a:r>
              <a:rPr lang="en-US" u="sng" dirty="0"/>
              <a:t>limitation</a:t>
            </a:r>
            <a:r>
              <a:rPr lang="en-US" dirty="0"/>
              <a:t> on this right</a:t>
            </a:r>
          </a:p>
          <a:p>
            <a:pPr lvl="2"/>
            <a:endParaRPr lang="en-US" dirty="0" smtClean="0"/>
          </a:p>
        </p:txBody>
      </p:sp>
      <p:pic>
        <p:nvPicPr>
          <p:cNvPr id="2052" name="Picture 4" descr="http://ctle.hccs.edu/copyright/copyright/images/fair_fl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214" y="2603714"/>
            <a:ext cx="4186620" cy="422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Educators &amp; Fair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“This is going to be too difficult to follow as a teacher”</a:t>
            </a:r>
          </a:p>
          <a:p>
            <a:pPr marL="0" indent="0">
              <a:buNone/>
            </a:pPr>
            <a:r>
              <a:rPr lang="en-US" dirty="0" smtClean="0"/>
              <a:t>“I don’t have the time to really check to see if I am legally compliant”</a:t>
            </a:r>
          </a:p>
          <a:p>
            <a:pPr marL="0" indent="0">
              <a:buNone/>
            </a:pPr>
            <a:r>
              <a:rPr lang="en-US" dirty="0" smtClean="0"/>
              <a:t>“No one really cares about this when I use it in my classroom”</a:t>
            </a:r>
          </a:p>
          <a:p>
            <a:pPr marL="0" indent="0">
              <a:buNone/>
            </a:pPr>
            <a:r>
              <a:rPr lang="en-US" dirty="0" smtClean="0"/>
              <a:t>“What else do I need to check for my lesson plans now?”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IF THERE ONLY WAS A </a:t>
            </a:r>
            <a:br>
              <a:rPr lang="en-US" dirty="0" smtClean="0"/>
            </a:br>
            <a:r>
              <a:rPr lang="en-US" dirty="0" smtClean="0"/>
              <a:t>     WAY TO MAKE THIS EASIER </a:t>
            </a:r>
            <a:br>
              <a:rPr lang="en-US" dirty="0" smtClean="0"/>
            </a:br>
            <a:r>
              <a:rPr lang="en-US" dirty="0" smtClean="0"/>
              <a:t>     TO FOLLOW ALONG …</a:t>
            </a:r>
            <a:endParaRPr lang="en-US" dirty="0"/>
          </a:p>
        </p:txBody>
      </p:sp>
      <p:pic>
        <p:nvPicPr>
          <p:cNvPr id="5122" name="Picture 2" descr="http://sd.keepcalm-o-matic.co.uk/i/keep-calm-and-follow-the-arrow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33" y="4004468"/>
            <a:ext cx="2200307" cy="25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4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rtclasswithlmj.files.wordpress.com/2012/11/fair-use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86" y="-13311"/>
            <a:ext cx="11406752" cy="700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Scenarios?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if I want to do this?</a:t>
            </a:r>
          </a:p>
          <a:p>
            <a:r>
              <a:rPr lang="en-US" dirty="0" smtClean="0"/>
              <a:t>What if I want to show the entire show?</a:t>
            </a:r>
          </a:p>
          <a:p>
            <a:r>
              <a:rPr lang="en-US" dirty="0" smtClean="0"/>
              <a:t>What if this happened and I posted it online?</a:t>
            </a:r>
          </a:p>
          <a:p>
            <a:r>
              <a:rPr lang="en-US" dirty="0" smtClean="0"/>
              <a:t>What if I do break the law, accidently of course?</a:t>
            </a:r>
          </a:p>
          <a:p>
            <a:r>
              <a:rPr lang="en-US" dirty="0" smtClean="0"/>
              <a:t>What if I tried to follow the rules but didn’t end </a:t>
            </a:r>
            <a:br>
              <a:rPr lang="en-US" dirty="0" smtClean="0"/>
            </a:br>
            <a:r>
              <a:rPr lang="en-US" dirty="0" smtClean="0"/>
              <a:t>up following the rules?</a:t>
            </a:r>
          </a:p>
          <a:p>
            <a:endParaRPr lang="en-US" dirty="0"/>
          </a:p>
        </p:txBody>
      </p:sp>
      <p:pic>
        <p:nvPicPr>
          <p:cNvPr id="6146" name="Picture 2" descr="http://gisellehudson.files.wordpress.com/2010/12/what_if_scenarios-itext-me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26" y="2350771"/>
            <a:ext cx="3688543" cy="246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1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student chooses to make a multi-media presentation and uses video from YouTube or another online source. Is this okay and in the Fair Use guidelines?</a:t>
            </a:r>
            <a:endParaRPr lang="en-US" dirty="0"/>
          </a:p>
          <a:p>
            <a:r>
              <a:rPr lang="en-US" b="1" dirty="0" smtClean="0"/>
              <a:t>YES! </a:t>
            </a:r>
            <a:r>
              <a:rPr lang="en-US" dirty="0" smtClean="0"/>
              <a:t>Well, sort of… A student may use “portions” of copyrighted works in their academic presentations, as long as the video is of 10% or less of the original work or less than three minutes (which ever is less).</a:t>
            </a:r>
          </a:p>
          <a:p>
            <a:endParaRPr lang="en-US" dirty="0"/>
          </a:p>
        </p:txBody>
      </p:sp>
      <p:pic>
        <p:nvPicPr>
          <p:cNvPr id="7170" name="Picture 2" descr="http://teachingcenter.gsas.columbia.edu/file/view/student-video.jpg/446811760/student-vid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677" y="4019966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8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of Scenario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369965" cy="4351337"/>
          </a:xfrm>
        </p:spPr>
        <p:txBody>
          <a:bodyPr/>
          <a:lstStyle/>
          <a:p>
            <a:r>
              <a:rPr lang="en-US" dirty="0" smtClean="0"/>
              <a:t>Below is a section taken from the Copyright and </a:t>
            </a:r>
            <a:r>
              <a:rPr lang="en-US" dirty="0" err="1" smtClean="0"/>
              <a:t>FairUse</a:t>
            </a:r>
            <a:r>
              <a:rPr lang="en-US" dirty="0" smtClean="0"/>
              <a:t> Guidelines for Teachers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4" y="2824790"/>
            <a:ext cx="11010330" cy="2359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74" y="2272340"/>
            <a:ext cx="1101033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0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teacher is online all of the time and uses it to find images, audio, and video files for his lessons. Is this teacher actually allowed to do this?</a:t>
            </a:r>
            <a:endParaRPr lang="en-US" dirty="0"/>
          </a:p>
          <a:p>
            <a:r>
              <a:rPr lang="en-US" b="1" dirty="0" smtClean="0"/>
              <a:t>YES! </a:t>
            </a:r>
            <a:r>
              <a:rPr lang="en-US" dirty="0" smtClean="0"/>
              <a:t>Well, sort of… Teachers may download images, audio, and video files for student projects and teacher lessons. Be sure to re-read the last slide in reference to the audio and video downloads.</a:t>
            </a:r>
            <a:endParaRPr lang="en-US" dirty="0"/>
          </a:p>
        </p:txBody>
      </p:sp>
      <p:pic>
        <p:nvPicPr>
          <p:cNvPr id="8198" name="Picture 6" descr="http://www.vecoplan.de/auftritt/daten/bilder/header/header_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02" y="3558608"/>
            <a:ext cx="90297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5123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496</TotalTime>
  <Words>589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Schoolbook</vt:lpstr>
      <vt:lpstr>Wingdings 2</vt:lpstr>
      <vt:lpstr>View</vt:lpstr>
      <vt:lpstr>Copyright &amp; Fair Use</vt:lpstr>
      <vt:lpstr>What is Copyright?</vt:lpstr>
      <vt:lpstr>What is Fair Use?</vt:lpstr>
      <vt:lpstr>Educators &amp; Fair Use</vt:lpstr>
      <vt:lpstr>PowerPoint Presentation</vt:lpstr>
      <vt:lpstr>Some Scenarios?</vt:lpstr>
      <vt:lpstr>Scenario One</vt:lpstr>
      <vt:lpstr>Guidelines of Scenario One</vt:lpstr>
      <vt:lpstr>Scenario Two</vt:lpstr>
      <vt:lpstr>Guidelines of Scenario Two</vt:lpstr>
      <vt:lpstr>Scenario Three</vt:lpstr>
      <vt:lpstr>Guidelines of Scenario Three</vt:lpstr>
      <vt:lpstr>If All Else Fails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Copyright   (Audio/Video)</dc:title>
  <dc:creator>Chad DeWolf</dc:creator>
  <cp:lastModifiedBy>Chad DeWolf</cp:lastModifiedBy>
  <cp:revision>20</cp:revision>
  <dcterms:created xsi:type="dcterms:W3CDTF">2015-06-16T18:16:28Z</dcterms:created>
  <dcterms:modified xsi:type="dcterms:W3CDTF">2015-06-17T02:33:23Z</dcterms:modified>
</cp:coreProperties>
</file>