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2"/>
  </p:sldMasterIdLst>
  <p:notesMasterIdLst>
    <p:notesMasterId r:id="rId30"/>
  </p:notesMasterIdLst>
  <p:sldIdLst>
    <p:sldId id="256" r:id="rId3"/>
    <p:sldId id="283" r:id="rId4"/>
    <p:sldId id="263" r:id="rId5"/>
    <p:sldId id="265" r:id="rId6"/>
    <p:sldId id="264" r:id="rId7"/>
    <p:sldId id="266" r:id="rId8"/>
    <p:sldId id="262" r:id="rId9"/>
    <p:sldId id="267" r:id="rId10"/>
    <p:sldId id="268" r:id="rId11"/>
    <p:sldId id="269" r:id="rId12"/>
    <p:sldId id="270" r:id="rId13"/>
    <p:sldId id="271" r:id="rId14"/>
    <p:sldId id="272" r:id="rId15"/>
    <p:sldId id="273" r:id="rId16"/>
    <p:sldId id="274" r:id="rId17"/>
    <p:sldId id="275" r:id="rId18"/>
    <p:sldId id="276" r:id="rId19"/>
    <p:sldId id="280" r:id="rId20"/>
    <p:sldId id="282" r:id="rId21"/>
    <p:sldId id="281" r:id="rId22"/>
    <p:sldId id="285" r:id="rId23"/>
    <p:sldId id="286" r:id="rId24"/>
    <p:sldId id="277" r:id="rId25"/>
    <p:sldId id="278" r:id="rId26"/>
    <p:sldId id="279" r:id="rId27"/>
    <p:sldId id="284" r:id="rId28"/>
    <p:sldId id="287" r:id="rId29"/>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FFCC"/>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6" autoAdjust="0"/>
    <p:restoredTop sz="94836" autoAdjust="0"/>
  </p:normalViewPr>
  <p:slideViewPr>
    <p:cSldViewPr snapToGrid="0">
      <p:cViewPr varScale="1">
        <p:scale>
          <a:sx n="122" d="100"/>
          <a:sy n="122" d="100"/>
        </p:scale>
        <p:origin x="114"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26168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6FDD-33F0-4D7A-8BA8-457B277DCF4B}" type="slidenum">
              <a:rPr lang="en-US"/>
              <a:pPr/>
              <a:t>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90552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smtClean="0"/>
              <a:t>Click to edit Master title style</a:t>
            </a:r>
            <a:endParaRPr lang="en-US" noProof="0" dirty="0" smtClean="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smtClean="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emaze.com/@ALZTRWTO/emerging-technologies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user/ConduitMobile/playlists" TargetMode="External"/><Relationship Id="rId2" Type="http://schemas.openxmlformats.org/officeDocument/2006/relationships/hyperlink" Target="http://www.como.com/tutori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Ag96N5U4h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zh6W7ScwQq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5m_LPeLxda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dirty="0" smtClean="0"/>
              <a:t>Mobile APP Learning</a:t>
            </a:r>
            <a:endParaRPr lang="en-US" dirty="0"/>
          </a:p>
        </p:txBody>
      </p:sp>
      <p:sp>
        <p:nvSpPr>
          <p:cNvPr id="2051" name="Rectangle 3"/>
          <p:cNvSpPr>
            <a:spLocks noGrp="1" noChangeArrowheads="1"/>
          </p:cNvSpPr>
          <p:nvPr>
            <p:ph type="subTitle" idx="1"/>
          </p:nvPr>
        </p:nvSpPr>
        <p:spPr>
          <a:xfrm>
            <a:off x="5908431" y="2768600"/>
            <a:ext cx="2332282" cy="3772877"/>
          </a:xfrm>
        </p:spPr>
        <p:txBody>
          <a:bodyPr/>
          <a:lstStyle/>
          <a:p>
            <a:pPr algn="ctr">
              <a:spcBef>
                <a:spcPct val="0"/>
              </a:spcBef>
            </a:pPr>
            <a:r>
              <a:rPr lang="en-US" b="1" dirty="0" smtClean="0"/>
              <a:t>Emerging Technology</a:t>
            </a:r>
            <a:endParaRPr lang="en-US" b="1" dirty="0"/>
          </a:p>
          <a:p>
            <a:pPr algn="ctr">
              <a:spcBef>
                <a:spcPct val="0"/>
              </a:spcBef>
            </a:pPr>
            <a:r>
              <a:rPr lang="en-US" dirty="0" smtClean="0"/>
              <a:t>Chad J. DeWolf</a:t>
            </a:r>
            <a:endParaRPr lang="en-US" dirty="0"/>
          </a:p>
          <a:p>
            <a:pPr algn="ctr">
              <a:spcBef>
                <a:spcPct val="0"/>
              </a:spcBef>
            </a:pPr>
            <a:r>
              <a:rPr lang="en-US" dirty="0" smtClean="0"/>
              <a:t>ITEC 7445</a:t>
            </a:r>
          </a:p>
          <a:p>
            <a:pPr algn="ctr">
              <a:spcBef>
                <a:spcPct val="0"/>
              </a:spcBef>
            </a:pPr>
            <a:r>
              <a:rPr lang="en-US" dirty="0" smtClean="0"/>
              <a:t>Dr. </a:t>
            </a:r>
            <a:r>
              <a:rPr lang="en-US" dirty="0" err="1" smtClean="0"/>
              <a:t>Chiavacci</a:t>
            </a:r>
            <a:endParaRPr lang="en-US" dirty="0" smtClean="0"/>
          </a:p>
          <a:p>
            <a:pPr algn="ctr">
              <a:spcBef>
                <a:spcPct val="0"/>
              </a:spcBef>
            </a:pPr>
            <a:r>
              <a:rPr lang="en-US" dirty="0" smtClean="0"/>
              <a:t>June 25, 2015</a:t>
            </a:r>
          </a:p>
          <a:p>
            <a:pPr>
              <a:spcBef>
                <a:spcPct val="0"/>
              </a:spcBef>
            </a:pPr>
            <a:r>
              <a:rPr lang="en-US" b="1" i="1" dirty="0" smtClean="0"/>
              <a:t> </a:t>
            </a:r>
            <a:endParaRPr lang="en-US" b="1" i="1" dirty="0"/>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S6C20</a:t>
            </a:r>
            <a:endParaRPr lang="en-US" b="1" dirty="0"/>
          </a:p>
        </p:txBody>
      </p:sp>
      <p:sp>
        <p:nvSpPr>
          <p:cNvPr id="2" name="TextBox 1"/>
          <p:cNvSpPr txBox="1"/>
          <p:nvPr/>
        </p:nvSpPr>
        <p:spPr>
          <a:xfrm>
            <a:off x="0" y="500181"/>
            <a:ext cx="9144000" cy="387798"/>
          </a:xfrm>
          <a:prstGeom prst="rect">
            <a:avLst/>
          </a:prstGeom>
          <a:noFill/>
        </p:spPr>
        <p:txBody>
          <a:bodyPr wrap="square" rtlCol="0">
            <a:spAutoFit/>
          </a:bodyPr>
          <a:lstStyle/>
          <a:p>
            <a:pPr algn="ctr"/>
            <a:r>
              <a:rPr lang="en-US" sz="2400" dirty="0" smtClean="0">
                <a:solidFill>
                  <a:srgbClr val="C00000"/>
                </a:solidFill>
                <a:hlinkClick r:id="rId3"/>
              </a:rPr>
              <a:t>VIEW THIS PRESENTATION ONLINE @ EMAZE.COM</a:t>
            </a:r>
            <a:endParaRPr lang="en-US" sz="2400" dirty="0">
              <a:solidFill>
                <a:srgbClr val="C00000"/>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a:t>
            </a:r>
            <a:r>
              <a:rPr lang="en-US" dirty="0" smtClean="0"/>
              <a:t>Access &amp; Design </a:t>
            </a:r>
            <a:endParaRPr lang="en-US" dirty="0"/>
          </a:p>
        </p:txBody>
      </p:sp>
      <p:sp>
        <p:nvSpPr>
          <p:cNvPr id="3" name="Content Placeholder 2"/>
          <p:cNvSpPr>
            <a:spLocks noGrp="1"/>
          </p:cNvSpPr>
          <p:nvPr>
            <p:ph idx="1"/>
          </p:nvPr>
        </p:nvSpPr>
        <p:spPr/>
        <p:txBody>
          <a:bodyPr/>
          <a:lstStyle/>
          <a:p>
            <a:r>
              <a:rPr lang="en-US" dirty="0" smtClean="0"/>
              <a:t>APP </a:t>
            </a:r>
            <a:r>
              <a:rPr lang="en-US" dirty="0" smtClean="0"/>
              <a:t>can be designed for </a:t>
            </a:r>
            <a:r>
              <a:rPr lang="en-US" dirty="0" smtClean="0"/>
              <a:t>elementary, middle, and high </a:t>
            </a:r>
            <a:r>
              <a:rPr lang="en-US" dirty="0" smtClean="0"/>
              <a:t>school students</a:t>
            </a:r>
            <a:endParaRPr lang="en-US" dirty="0" smtClean="0"/>
          </a:p>
          <a:p>
            <a:r>
              <a:rPr lang="en-US" dirty="0" smtClean="0"/>
              <a:t>Load access to APP on all district mobile technology (iPads, handhelds) </a:t>
            </a:r>
          </a:p>
          <a:p>
            <a:r>
              <a:rPr lang="en-US" dirty="0" smtClean="0"/>
              <a:t>Load access to APP in all computer labs and on all district employees computers</a:t>
            </a:r>
          </a:p>
          <a:p>
            <a:r>
              <a:rPr lang="en-US" dirty="0" smtClean="0"/>
              <a:t>Platforms (Where will the APP work?)</a:t>
            </a:r>
          </a:p>
          <a:p>
            <a:pPr lvl="1"/>
            <a:r>
              <a:rPr lang="en-US" dirty="0" smtClean="0"/>
              <a:t>iOS (Apple)</a:t>
            </a:r>
          </a:p>
          <a:p>
            <a:pPr lvl="1"/>
            <a:r>
              <a:rPr lang="en-US" dirty="0" smtClean="0"/>
              <a:t>Android (Google Play)</a:t>
            </a:r>
          </a:p>
          <a:p>
            <a:pPr lvl="1"/>
            <a:r>
              <a:rPr lang="en-US" dirty="0" smtClean="0"/>
              <a:t>Website on any computer with Internet</a:t>
            </a:r>
          </a:p>
          <a:p>
            <a:pPr marL="457200" lvl="1" indent="0">
              <a:buNone/>
            </a:pPr>
            <a:endParaRPr lang="en-US" dirty="0" smtClean="0"/>
          </a:p>
          <a:p>
            <a:pPr marL="457200" lvl="1" indent="0">
              <a:buNone/>
            </a:pPr>
            <a:r>
              <a:rPr lang="en-US" dirty="0" smtClean="0"/>
              <a:t>--- </a:t>
            </a:r>
            <a:r>
              <a:rPr lang="en-US" dirty="0" smtClean="0"/>
              <a:t>Pretty much anywhere with internet access</a:t>
            </a:r>
          </a:p>
          <a:p>
            <a:pPr marL="457200" lvl="1" indent="0">
              <a:buNone/>
            </a:pPr>
            <a:endParaRPr lang="en-US" dirty="0"/>
          </a:p>
        </p:txBody>
      </p:sp>
      <p:sp>
        <p:nvSpPr>
          <p:cNvPr id="4" name="TextBox 3"/>
          <p:cNvSpPr txBox="1"/>
          <p:nvPr/>
        </p:nvSpPr>
        <p:spPr>
          <a:xfrm>
            <a:off x="8346831" y="0"/>
            <a:ext cx="797169" cy="313932"/>
          </a:xfrm>
          <a:prstGeom prst="rect">
            <a:avLst/>
          </a:prstGeom>
          <a:noFill/>
        </p:spPr>
        <p:txBody>
          <a:bodyPr wrap="square" rtlCol="0">
            <a:spAutoFit/>
          </a:bodyPr>
          <a:lstStyle/>
          <a:p>
            <a:r>
              <a:rPr lang="en-US" b="1" dirty="0" smtClean="0"/>
              <a:t>S1C9</a:t>
            </a:r>
            <a:endParaRPr lang="en-US" b="1" dirty="0"/>
          </a:p>
        </p:txBody>
      </p:sp>
    </p:spTree>
    <p:extLst>
      <p:ext uri="{BB962C8B-B14F-4D97-AF65-F5344CB8AC3E}">
        <p14:creationId xmlns:p14="http://schemas.microsoft.com/office/powerpoint/2010/main" val="319212799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 Software</a:t>
            </a:r>
            <a:endParaRPr lang="en-US" dirty="0"/>
          </a:p>
        </p:txBody>
      </p:sp>
      <p:sp>
        <p:nvSpPr>
          <p:cNvPr id="3" name="Content Placeholder 2"/>
          <p:cNvSpPr>
            <a:spLocks noGrp="1"/>
          </p:cNvSpPr>
          <p:nvPr>
            <p:ph idx="1"/>
          </p:nvPr>
        </p:nvSpPr>
        <p:spPr/>
        <p:txBody>
          <a:bodyPr/>
          <a:lstStyle/>
          <a:p>
            <a:r>
              <a:rPr lang="en-US" dirty="0" smtClean="0"/>
              <a:t>Use already purchased computers and tablets</a:t>
            </a:r>
          </a:p>
          <a:p>
            <a:r>
              <a:rPr lang="en-US" b="1" dirty="0" smtClean="0"/>
              <a:t>NO</a:t>
            </a:r>
            <a:r>
              <a:rPr lang="en-US" dirty="0" smtClean="0"/>
              <a:t> </a:t>
            </a:r>
            <a:r>
              <a:rPr lang="en-US" dirty="0" smtClean="0"/>
              <a:t>need for additional purchases</a:t>
            </a:r>
            <a:endParaRPr lang="en-US" dirty="0"/>
          </a:p>
        </p:txBody>
      </p:sp>
      <p:pic>
        <p:nvPicPr>
          <p:cNvPr id="1026" name="Picture 2" descr="http://venturebeat.com/wp-content/uploads/2012/10/save-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3816"/>
            <a:ext cx="3675306" cy="2544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7307" y="0"/>
            <a:ext cx="896694" cy="313932"/>
          </a:xfrm>
          <a:prstGeom prst="rect">
            <a:avLst/>
          </a:prstGeom>
          <a:noFill/>
        </p:spPr>
        <p:txBody>
          <a:bodyPr wrap="square" rtlCol="0">
            <a:spAutoFit/>
          </a:bodyPr>
          <a:lstStyle/>
          <a:p>
            <a:r>
              <a:rPr lang="en-US" b="1" dirty="0" smtClean="0"/>
              <a:t>S3C11</a:t>
            </a:r>
            <a:endParaRPr lang="en-US" b="1" dirty="0"/>
          </a:p>
        </p:txBody>
      </p:sp>
    </p:spTree>
    <p:extLst>
      <p:ext uri="{BB962C8B-B14F-4D97-AF65-F5344CB8AC3E}">
        <p14:creationId xmlns:p14="http://schemas.microsoft.com/office/powerpoint/2010/main" val="280713609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t>
            </a:r>
            <a:r>
              <a:rPr lang="en-US" dirty="0" smtClean="0"/>
              <a:t>Support</a:t>
            </a:r>
            <a:r>
              <a:rPr lang="en-US" dirty="0" smtClean="0"/>
              <a:t>? </a:t>
            </a:r>
            <a:br>
              <a:rPr lang="en-US" dirty="0" smtClean="0"/>
            </a:br>
            <a:r>
              <a:rPr lang="en-US" dirty="0" smtClean="0"/>
              <a:t>Professional Learning?</a:t>
            </a:r>
            <a:endParaRPr lang="en-US" dirty="0"/>
          </a:p>
        </p:txBody>
      </p:sp>
      <p:sp>
        <p:nvSpPr>
          <p:cNvPr id="3" name="Content Placeholder 2"/>
          <p:cNvSpPr>
            <a:spLocks noGrp="1"/>
          </p:cNvSpPr>
          <p:nvPr>
            <p:ph idx="1"/>
          </p:nvPr>
        </p:nvSpPr>
        <p:spPr>
          <a:xfrm>
            <a:off x="1752599" y="1395413"/>
            <a:ext cx="7203831" cy="4572000"/>
          </a:xfrm>
        </p:spPr>
        <p:txBody>
          <a:bodyPr/>
          <a:lstStyle/>
          <a:p>
            <a:r>
              <a:rPr lang="en-US" dirty="0" smtClean="0"/>
              <a:t>Como provides many resources for those that will be project managers of the APP.</a:t>
            </a:r>
          </a:p>
          <a:p>
            <a:pPr lvl="1"/>
            <a:r>
              <a:rPr lang="en-US" sz="2000" dirty="0" smtClean="0">
                <a:hlinkClick r:id="rId2"/>
              </a:rPr>
              <a:t>http</a:t>
            </a:r>
            <a:r>
              <a:rPr lang="en-US" sz="2000" dirty="0">
                <a:hlinkClick r:id="rId2"/>
              </a:rPr>
              <a:t>://www.como.com/tutorials</a:t>
            </a:r>
            <a:r>
              <a:rPr lang="en-US" sz="2000" dirty="0" smtClean="0">
                <a:hlinkClick r:id="rId2"/>
              </a:rPr>
              <a:t>/</a:t>
            </a:r>
            <a:r>
              <a:rPr lang="en-US" sz="2000" dirty="0" smtClean="0"/>
              <a:t> </a:t>
            </a:r>
          </a:p>
          <a:p>
            <a:pPr lvl="1"/>
            <a:r>
              <a:rPr lang="en-US" sz="2000" dirty="0">
                <a:hlinkClick r:id="rId3"/>
              </a:rPr>
              <a:t>https://</a:t>
            </a:r>
            <a:r>
              <a:rPr lang="en-US" sz="2000" dirty="0" smtClean="0">
                <a:hlinkClick r:id="rId3"/>
              </a:rPr>
              <a:t>www.youtube.com/user/ConduitMobile/playlists</a:t>
            </a:r>
            <a:r>
              <a:rPr lang="en-US" sz="2000" dirty="0" smtClean="0"/>
              <a:t> </a:t>
            </a:r>
          </a:p>
          <a:p>
            <a:pPr marL="457200" lvl="1" indent="0">
              <a:buNone/>
            </a:pPr>
            <a:endParaRPr lang="en-US" sz="2000" dirty="0" smtClean="0"/>
          </a:p>
          <a:p>
            <a:pPr marL="457200" lvl="1" indent="0">
              <a:buNone/>
            </a:pPr>
            <a:r>
              <a:rPr lang="en-US" sz="2400" i="0" dirty="0" smtClean="0"/>
              <a:t>The school will have a designated person that will manage the app. Teachers will not need to know anything about the app itself and will never login to update</a:t>
            </a:r>
            <a:r>
              <a:rPr lang="en-US" sz="2400" i="0" dirty="0" smtClean="0"/>
              <a:t>. </a:t>
            </a:r>
            <a:endParaRPr lang="en-US" sz="2400" i="0" dirty="0"/>
          </a:p>
          <a:p>
            <a:pPr marL="457200" lvl="1" indent="0">
              <a:buNone/>
            </a:pPr>
            <a:endParaRPr lang="en-US" sz="2400" i="0" dirty="0" smtClean="0"/>
          </a:p>
          <a:p>
            <a:pPr marL="457200" lvl="1" indent="0">
              <a:buNone/>
            </a:pPr>
            <a:r>
              <a:rPr lang="en-US" sz="2400" i="0" dirty="0" smtClean="0"/>
              <a:t>Little to NO professional development is needed</a:t>
            </a:r>
            <a:r>
              <a:rPr lang="en-US" sz="2400" i="0" dirty="0" smtClean="0"/>
              <a:t> </a:t>
            </a:r>
            <a:r>
              <a:rPr lang="en-US" sz="2400" i="0" dirty="0"/>
              <a:t/>
            </a:r>
            <a:br>
              <a:rPr lang="en-US" sz="2400" i="0" dirty="0"/>
            </a:br>
            <a:r>
              <a:rPr lang="en-US" sz="2400" i="0" dirty="0" smtClean="0"/>
              <a:t/>
            </a:r>
            <a:br>
              <a:rPr lang="en-US" sz="2400" i="0" dirty="0" smtClean="0"/>
            </a:br>
            <a:r>
              <a:rPr lang="en-US" sz="2400" i="0" dirty="0" smtClean="0"/>
              <a:t>All teacher information is through their Google for Education accounts.</a:t>
            </a:r>
            <a:endParaRPr lang="en-US" sz="2400" i="0" dirty="0"/>
          </a:p>
        </p:txBody>
      </p:sp>
      <p:sp>
        <p:nvSpPr>
          <p:cNvPr id="4" name="TextBox 3"/>
          <p:cNvSpPr txBox="1"/>
          <p:nvPr/>
        </p:nvSpPr>
        <p:spPr>
          <a:xfrm>
            <a:off x="6611815" y="0"/>
            <a:ext cx="2532186" cy="313932"/>
          </a:xfrm>
          <a:prstGeom prst="rect">
            <a:avLst/>
          </a:prstGeom>
          <a:noFill/>
        </p:spPr>
        <p:txBody>
          <a:bodyPr wrap="square" rtlCol="0">
            <a:spAutoFit/>
          </a:bodyPr>
          <a:lstStyle/>
          <a:p>
            <a:pPr algn="r"/>
            <a:r>
              <a:rPr lang="en-US" b="1" dirty="0" smtClean="0"/>
              <a:t>S3C12 | S5C19 </a:t>
            </a:r>
            <a:endParaRPr lang="en-US" b="1" dirty="0"/>
          </a:p>
        </p:txBody>
      </p:sp>
    </p:spTree>
    <p:extLst>
      <p:ext uri="{BB962C8B-B14F-4D97-AF65-F5344CB8AC3E}">
        <p14:creationId xmlns:p14="http://schemas.microsoft.com/office/powerpoint/2010/main" val="155780995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Students will need to have access to either a smartphone, tablet, or the internet.</a:t>
            </a:r>
          </a:p>
          <a:p>
            <a:r>
              <a:rPr lang="en-US" dirty="0" smtClean="0"/>
              <a:t>Not a 100% solution for each student.</a:t>
            </a:r>
          </a:p>
          <a:p>
            <a:r>
              <a:rPr lang="en-US" dirty="0" smtClean="0"/>
              <a:t>Requires internet connection at all times.</a:t>
            </a:r>
            <a:endParaRPr lang="en-US" dirty="0"/>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S3C13</a:t>
            </a:r>
            <a:endParaRPr lang="en-US" b="1" dirty="0"/>
          </a:p>
        </p:txBody>
      </p:sp>
    </p:spTree>
    <p:extLst>
      <p:ext uri="{BB962C8B-B14F-4D97-AF65-F5344CB8AC3E}">
        <p14:creationId xmlns:p14="http://schemas.microsoft.com/office/powerpoint/2010/main" val="170726410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The APP</a:t>
            </a:r>
            <a:endParaRPr lang="en-US" dirty="0"/>
          </a:p>
        </p:txBody>
      </p:sp>
      <p:sp>
        <p:nvSpPr>
          <p:cNvPr id="10" name="Content Placeholder 9"/>
          <p:cNvSpPr>
            <a:spLocks noGrp="1"/>
          </p:cNvSpPr>
          <p:nvPr>
            <p:ph idx="1"/>
          </p:nvPr>
        </p:nvSpPr>
        <p:spPr/>
        <p:txBody>
          <a:bodyPr/>
          <a:lstStyle/>
          <a:p>
            <a:pPr marL="0" indent="0">
              <a:buNone/>
            </a:pPr>
            <a:r>
              <a:rPr lang="en-US" dirty="0" smtClean="0"/>
              <a:t>There are four options for pricing. The three below are not options for us. The next slide is our cost.</a:t>
            </a:r>
            <a:endParaRPr lang="en-US" dirty="0"/>
          </a:p>
        </p:txBody>
      </p:sp>
      <p:pic>
        <p:nvPicPr>
          <p:cNvPr id="9" name="Picture 8"/>
          <p:cNvPicPr>
            <a:picLocks noChangeAspect="1"/>
          </p:cNvPicPr>
          <p:nvPr/>
        </p:nvPicPr>
        <p:blipFill>
          <a:blip r:embed="rId2"/>
          <a:stretch>
            <a:fillRect/>
          </a:stretch>
        </p:blipFill>
        <p:spPr>
          <a:xfrm>
            <a:off x="1752600" y="2517526"/>
            <a:ext cx="7255484" cy="3250227"/>
          </a:xfrm>
          <a:prstGeom prst="rect">
            <a:avLst/>
          </a:prstGeom>
        </p:spPr>
      </p:pic>
      <p:sp>
        <p:nvSpPr>
          <p:cNvPr id="5" name="TextBox 4"/>
          <p:cNvSpPr txBox="1"/>
          <p:nvPr/>
        </p:nvSpPr>
        <p:spPr>
          <a:xfrm>
            <a:off x="8253047" y="0"/>
            <a:ext cx="890954" cy="313932"/>
          </a:xfrm>
          <a:prstGeom prst="rect">
            <a:avLst/>
          </a:prstGeom>
          <a:noFill/>
        </p:spPr>
        <p:txBody>
          <a:bodyPr wrap="square" rtlCol="0">
            <a:spAutoFit/>
          </a:bodyPr>
          <a:lstStyle/>
          <a:p>
            <a:r>
              <a:rPr lang="en-US" b="1" dirty="0" smtClean="0"/>
              <a:t>S3C14</a:t>
            </a:r>
            <a:endParaRPr lang="en-US" b="1" dirty="0"/>
          </a:p>
        </p:txBody>
      </p:sp>
    </p:spTree>
    <p:extLst>
      <p:ext uri="{BB962C8B-B14F-4D97-AF65-F5344CB8AC3E}">
        <p14:creationId xmlns:p14="http://schemas.microsoft.com/office/powerpoint/2010/main" val="25806226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Cost of the APP</a:t>
            </a:r>
            <a:endParaRPr lang="en-US" dirty="0"/>
          </a:p>
        </p:txBody>
      </p:sp>
      <p:sp>
        <p:nvSpPr>
          <p:cNvPr id="3" name="Content Placeholder 2"/>
          <p:cNvSpPr>
            <a:spLocks noGrp="1"/>
          </p:cNvSpPr>
          <p:nvPr>
            <p:ph idx="1"/>
          </p:nvPr>
        </p:nvSpPr>
        <p:spPr/>
        <p:txBody>
          <a:bodyPr/>
          <a:lstStyle/>
          <a:p>
            <a:r>
              <a:rPr lang="en-US" dirty="0" smtClean="0"/>
              <a:t>There is a ONE TIME FEE of $1,999.00</a:t>
            </a:r>
          </a:p>
          <a:p>
            <a:r>
              <a:rPr lang="en-US" dirty="0" smtClean="0"/>
              <a:t>A coupon worth $799.00 comes in email advertisements every so often</a:t>
            </a:r>
          </a:p>
          <a:p>
            <a:r>
              <a:rPr lang="en-US" dirty="0" smtClean="0"/>
              <a:t>TOTAL ONE TIME COST = </a:t>
            </a:r>
            <a:r>
              <a:rPr lang="en-US" b="1" dirty="0" smtClean="0"/>
              <a:t>$1,199.40 </a:t>
            </a:r>
            <a:endParaRPr lang="en-US" b="1" dirty="0"/>
          </a:p>
        </p:txBody>
      </p:sp>
      <p:pic>
        <p:nvPicPr>
          <p:cNvPr id="4" name="Picture 3"/>
          <p:cNvPicPr>
            <a:picLocks noChangeAspect="1"/>
          </p:cNvPicPr>
          <p:nvPr/>
        </p:nvPicPr>
        <p:blipFill>
          <a:blip r:embed="rId2"/>
          <a:stretch>
            <a:fillRect/>
          </a:stretch>
        </p:blipFill>
        <p:spPr>
          <a:xfrm>
            <a:off x="3700462" y="3989143"/>
            <a:ext cx="3114675" cy="1781175"/>
          </a:xfrm>
          <a:prstGeom prst="rect">
            <a:avLst/>
          </a:prstGeom>
        </p:spPr>
      </p:pic>
      <p:pic>
        <p:nvPicPr>
          <p:cNvPr id="5" name="Picture 4"/>
          <p:cNvPicPr>
            <a:picLocks noChangeAspect="1"/>
          </p:cNvPicPr>
          <p:nvPr/>
        </p:nvPicPr>
        <p:blipFill>
          <a:blip r:embed="rId3"/>
          <a:stretch>
            <a:fillRect/>
          </a:stretch>
        </p:blipFill>
        <p:spPr>
          <a:xfrm>
            <a:off x="4543425" y="3490913"/>
            <a:ext cx="1428750" cy="381000"/>
          </a:xfrm>
          <a:prstGeom prst="rect">
            <a:avLst/>
          </a:prstGeom>
        </p:spPr>
      </p:pic>
      <p:sp>
        <p:nvSpPr>
          <p:cNvPr id="6" name="TextBox 5"/>
          <p:cNvSpPr txBox="1"/>
          <p:nvPr/>
        </p:nvSpPr>
        <p:spPr>
          <a:xfrm>
            <a:off x="8213969" y="0"/>
            <a:ext cx="930031" cy="313932"/>
          </a:xfrm>
          <a:prstGeom prst="rect">
            <a:avLst/>
          </a:prstGeom>
          <a:noFill/>
        </p:spPr>
        <p:txBody>
          <a:bodyPr wrap="square" rtlCol="0">
            <a:spAutoFit/>
          </a:bodyPr>
          <a:lstStyle/>
          <a:p>
            <a:r>
              <a:rPr lang="en-US" b="1" dirty="0" smtClean="0"/>
              <a:t>S3C14</a:t>
            </a:r>
          </a:p>
        </p:txBody>
      </p:sp>
    </p:spTree>
    <p:extLst>
      <p:ext uri="{BB962C8B-B14F-4D97-AF65-F5344CB8AC3E}">
        <p14:creationId xmlns:p14="http://schemas.microsoft.com/office/powerpoint/2010/main" val="419637518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Yearly Service Cost</a:t>
            </a:r>
            <a:endParaRPr lang="en-US" dirty="0"/>
          </a:p>
        </p:txBody>
      </p:sp>
      <p:sp>
        <p:nvSpPr>
          <p:cNvPr id="3" name="Content Placeholder 2"/>
          <p:cNvSpPr>
            <a:spLocks noGrp="1"/>
          </p:cNvSpPr>
          <p:nvPr>
            <p:ph idx="1"/>
          </p:nvPr>
        </p:nvSpPr>
        <p:spPr/>
        <p:txBody>
          <a:bodyPr/>
          <a:lstStyle/>
          <a:p>
            <a:r>
              <a:rPr lang="en-US" dirty="0" smtClean="0"/>
              <a:t>APP will be hosted in iTunes and Google Play for user downloads.</a:t>
            </a:r>
          </a:p>
          <a:p>
            <a:pPr marL="0" indent="0">
              <a:buNone/>
            </a:pPr>
            <a:endParaRPr lang="en-US" dirty="0" smtClean="0"/>
          </a:p>
          <a:p>
            <a:pPr lvl="1"/>
            <a:r>
              <a:rPr lang="en-US" b="1" dirty="0" smtClean="0"/>
              <a:t>iTunes = $100 per year</a:t>
            </a:r>
          </a:p>
          <a:p>
            <a:pPr lvl="1"/>
            <a:r>
              <a:rPr lang="en-US" b="1" dirty="0" smtClean="0"/>
              <a:t>Google Play = $25 one time fee</a:t>
            </a:r>
            <a:endParaRPr lang="en-US" b="1" dirty="0"/>
          </a:p>
        </p:txBody>
      </p:sp>
      <p:sp>
        <p:nvSpPr>
          <p:cNvPr id="4" name="TextBox 3"/>
          <p:cNvSpPr txBox="1"/>
          <p:nvPr/>
        </p:nvSpPr>
        <p:spPr>
          <a:xfrm>
            <a:off x="8245231" y="0"/>
            <a:ext cx="898770" cy="313932"/>
          </a:xfrm>
          <a:prstGeom prst="rect">
            <a:avLst/>
          </a:prstGeom>
          <a:noFill/>
        </p:spPr>
        <p:txBody>
          <a:bodyPr wrap="square" rtlCol="0">
            <a:spAutoFit/>
          </a:bodyPr>
          <a:lstStyle/>
          <a:p>
            <a:r>
              <a:rPr lang="en-US" b="1" dirty="0" smtClean="0"/>
              <a:t>S3C14</a:t>
            </a:r>
            <a:endParaRPr lang="en-US" b="1" dirty="0"/>
          </a:p>
        </p:txBody>
      </p:sp>
    </p:spTree>
    <p:extLst>
      <p:ext uri="{BB962C8B-B14F-4D97-AF65-F5344CB8AC3E}">
        <p14:creationId xmlns:p14="http://schemas.microsoft.com/office/powerpoint/2010/main" val="189402210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 APP</a:t>
            </a:r>
            <a:endParaRPr lang="en-US" dirty="0"/>
          </a:p>
        </p:txBody>
      </p:sp>
      <p:sp>
        <p:nvSpPr>
          <p:cNvPr id="3" name="Content Placeholder 2"/>
          <p:cNvSpPr>
            <a:spLocks noGrp="1"/>
          </p:cNvSpPr>
          <p:nvPr>
            <p:ph idx="1"/>
          </p:nvPr>
        </p:nvSpPr>
        <p:spPr/>
        <p:txBody>
          <a:bodyPr/>
          <a:lstStyle/>
          <a:p>
            <a:r>
              <a:rPr lang="en-US" dirty="0" smtClean="0"/>
              <a:t>Just a </a:t>
            </a:r>
            <a:r>
              <a:rPr lang="en-US" b="1" dirty="0" smtClean="0"/>
              <a:t>one time fee </a:t>
            </a:r>
            <a:r>
              <a:rPr lang="en-US" dirty="0" smtClean="0"/>
              <a:t>of just over $1,000.00</a:t>
            </a:r>
          </a:p>
          <a:p>
            <a:r>
              <a:rPr lang="en-US" dirty="0" smtClean="0"/>
              <a:t>Yearly cost through iTunes = $100.00 </a:t>
            </a:r>
          </a:p>
          <a:p>
            <a:r>
              <a:rPr lang="en-US" dirty="0" smtClean="0"/>
              <a:t>Our can easily fund this </a:t>
            </a:r>
            <a:r>
              <a:rPr lang="en-US" b="1" dirty="0" smtClean="0"/>
              <a:t>technology </a:t>
            </a:r>
            <a:r>
              <a:rPr lang="en-US" b="1" dirty="0"/>
              <a:t>fund </a:t>
            </a:r>
            <a:endParaRPr lang="en-US" dirty="0"/>
          </a:p>
          <a:p>
            <a:pPr marL="0" indent="0" algn="ctr">
              <a:buNone/>
            </a:pPr>
            <a:r>
              <a:rPr lang="en-US" dirty="0" smtClean="0"/>
              <a:t>We are not paying for just an APP </a:t>
            </a:r>
          </a:p>
          <a:p>
            <a:pPr marL="0" indent="0">
              <a:buNone/>
            </a:pPr>
            <a:endParaRPr lang="en-US" dirty="0"/>
          </a:p>
        </p:txBody>
      </p:sp>
      <p:pic>
        <p:nvPicPr>
          <p:cNvPr id="4" name="Picture 3"/>
          <p:cNvPicPr>
            <a:picLocks noChangeAspect="1"/>
          </p:cNvPicPr>
          <p:nvPr/>
        </p:nvPicPr>
        <p:blipFill>
          <a:blip r:embed="rId2"/>
          <a:stretch>
            <a:fillRect/>
          </a:stretch>
        </p:blipFill>
        <p:spPr>
          <a:xfrm>
            <a:off x="3342542" y="3643679"/>
            <a:ext cx="3830515" cy="2872886"/>
          </a:xfrm>
          <a:prstGeom prst="rect">
            <a:avLst/>
          </a:prstGeom>
        </p:spPr>
      </p:pic>
      <p:pic>
        <p:nvPicPr>
          <p:cNvPr id="5" name="Picture 4"/>
          <p:cNvPicPr>
            <a:picLocks noChangeAspect="1"/>
          </p:cNvPicPr>
          <p:nvPr/>
        </p:nvPicPr>
        <p:blipFill>
          <a:blip r:embed="rId3"/>
          <a:stretch>
            <a:fillRect/>
          </a:stretch>
        </p:blipFill>
        <p:spPr>
          <a:xfrm>
            <a:off x="6792054" y="3849198"/>
            <a:ext cx="1970945" cy="1478209"/>
          </a:xfrm>
          <a:prstGeom prst="rect">
            <a:avLst/>
          </a:prstGeom>
        </p:spPr>
      </p:pic>
      <p:pic>
        <p:nvPicPr>
          <p:cNvPr id="6" name="Picture 5"/>
          <p:cNvPicPr>
            <a:picLocks noChangeAspect="1"/>
          </p:cNvPicPr>
          <p:nvPr/>
        </p:nvPicPr>
        <p:blipFill>
          <a:blip r:embed="rId4"/>
          <a:stretch>
            <a:fillRect/>
          </a:stretch>
        </p:blipFill>
        <p:spPr>
          <a:xfrm>
            <a:off x="1401360" y="3849197"/>
            <a:ext cx="2217314" cy="1478209"/>
          </a:xfrm>
          <a:prstGeom prst="rect">
            <a:avLst/>
          </a:prstGeom>
        </p:spPr>
      </p:pic>
      <p:sp>
        <p:nvSpPr>
          <p:cNvPr id="7" name="TextBox 6"/>
          <p:cNvSpPr txBox="1"/>
          <p:nvPr/>
        </p:nvSpPr>
        <p:spPr>
          <a:xfrm>
            <a:off x="8346831" y="0"/>
            <a:ext cx="797169" cy="313932"/>
          </a:xfrm>
          <a:prstGeom prst="rect">
            <a:avLst/>
          </a:prstGeom>
          <a:noFill/>
        </p:spPr>
        <p:txBody>
          <a:bodyPr wrap="square" rtlCol="0">
            <a:spAutoFit/>
          </a:bodyPr>
          <a:lstStyle/>
          <a:p>
            <a:r>
              <a:rPr lang="en-US" b="1" dirty="0" smtClean="0"/>
              <a:t>S1C3</a:t>
            </a:r>
            <a:endParaRPr lang="en-US" b="1" dirty="0"/>
          </a:p>
        </p:txBody>
      </p:sp>
    </p:spTree>
    <p:extLst>
      <p:ext uri="{BB962C8B-B14F-4D97-AF65-F5344CB8AC3E}">
        <p14:creationId xmlns:p14="http://schemas.microsoft.com/office/powerpoint/2010/main" val="37702802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Process</a:t>
            </a:r>
            <a:endParaRPr lang="en-US" dirty="0"/>
          </a:p>
        </p:txBody>
      </p:sp>
      <p:sp>
        <p:nvSpPr>
          <p:cNvPr id="3" name="Content Placeholder 2"/>
          <p:cNvSpPr>
            <a:spLocks noGrp="1"/>
          </p:cNvSpPr>
          <p:nvPr>
            <p:ph idx="1"/>
          </p:nvPr>
        </p:nvSpPr>
        <p:spPr>
          <a:xfrm>
            <a:off x="1752599" y="1395413"/>
            <a:ext cx="7121769" cy="4572000"/>
          </a:xfrm>
        </p:spPr>
        <p:txBody>
          <a:bodyPr/>
          <a:lstStyle/>
          <a:p>
            <a:r>
              <a:rPr lang="en-US" dirty="0" smtClean="0"/>
              <a:t>District purchases</a:t>
            </a:r>
          </a:p>
          <a:p>
            <a:pPr lvl="1"/>
            <a:r>
              <a:rPr lang="en-US" dirty="0" smtClean="0"/>
              <a:t>App, iTunes account and Google Play account</a:t>
            </a:r>
          </a:p>
          <a:p>
            <a:r>
              <a:rPr lang="en-US" dirty="0" smtClean="0"/>
              <a:t>Project manager at school sets up APP</a:t>
            </a:r>
          </a:p>
          <a:p>
            <a:r>
              <a:rPr lang="en-US" dirty="0" smtClean="0"/>
              <a:t>Project manager instructs Team </a:t>
            </a:r>
            <a:r>
              <a:rPr lang="en-US" dirty="0"/>
              <a:t>L</a:t>
            </a:r>
            <a:r>
              <a:rPr lang="en-US" dirty="0" smtClean="0"/>
              <a:t>eaders on how to manage content/lessons in Google Accounts</a:t>
            </a:r>
          </a:p>
          <a:p>
            <a:r>
              <a:rPr lang="en-US" dirty="0" smtClean="0"/>
              <a:t>Team Leaders train their content teams</a:t>
            </a:r>
          </a:p>
          <a:p>
            <a:r>
              <a:rPr lang="en-US" dirty="0" smtClean="0"/>
              <a:t>APP is loaded onto school devices and student personal devices</a:t>
            </a:r>
          </a:p>
          <a:p>
            <a:r>
              <a:rPr lang="en-US" dirty="0" smtClean="0"/>
              <a:t>Integrate the endless possibilities this APP solution offers the student learners</a:t>
            </a:r>
            <a:endParaRPr lang="en-US" dirty="0"/>
          </a:p>
        </p:txBody>
      </p:sp>
      <p:sp>
        <p:nvSpPr>
          <p:cNvPr id="4" name="TextBox 3"/>
          <p:cNvSpPr txBox="1"/>
          <p:nvPr/>
        </p:nvSpPr>
        <p:spPr>
          <a:xfrm>
            <a:off x="8346831" y="0"/>
            <a:ext cx="797169" cy="313932"/>
          </a:xfrm>
          <a:prstGeom prst="rect">
            <a:avLst/>
          </a:prstGeom>
          <a:noFill/>
        </p:spPr>
        <p:txBody>
          <a:bodyPr wrap="square" rtlCol="0">
            <a:spAutoFit/>
          </a:bodyPr>
          <a:lstStyle/>
          <a:p>
            <a:r>
              <a:rPr lang="en-US" b="1" dirty="0" smtClean="0"/>
              <a:t>S1C2</a:t>
            </a:r>
            <a:endParaRPr lang="en-US" b="1" dirty="0"/>
          </a:p>
        </p:txBody>
      </p:sp>
    </p:spTree>
    <p:extLst>
      <p:ext uri="{BB962C8B-B14F-4D97-AF65-F5344CB8AC3E}">
        <p14:creationId xmlns:p14="http://schemas.microsoft.com/office/powerpoint/2010/main" val="86308141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by Classroom Teachers</a:t>
            </a:r>
            <a:endParaRPr lang="en-US" dirty="0"/>
          </a:p>
        </p:txBody>
      </p:sp>
      <p:sp>
        <p:nvSpPr>
          <p:cNvPr id="3" name="Content Placeholder 2"/>
          <p:cNvSpPr>
            <a:spLocks noGrp="1"/>
          </p:cNvSpPr>
          <p:nvPr>
            <p:ph idx="1"/>
          </p:nvPr>
        </p:nvSpPr>
        <p:spPr>
          <a:xfrm>
            <a:off x="1752600" y="1395413"/>
            <a:ext cx="7168662" cy="4572000"/>
          </a:xfrm>
        </p:spPr>
        <p:txBody>
          <a:bodyPr/>
          <a:lstStyle/>
          <a:p>
            <a:pPr marL="0" indent="0" algn="ctr">
              <a:buNone/>
            </a:pPr>
            <a:r>
              <a:rPr lang="en-US" sz="1600" dirty="0" smtClean="0"/>
              <a:t>Content &amp; Technology Standards | Learning Goals | Collaborative &amp; Authentic Learning | Project-based Learning | Writing &amp; Reading &amp; Listening Processes | Differentiation | Communication with ALL Stakeholders</a:t>
            </a:r>
            <a:endParaRPr lang="en-US" sz="1600" dirty="0"/>
          </a:p>
        </p:txBody>
      </p:sp>
      <p:pic>
        <p:nvPicPr>
          <p:cNvPr id="4" name="Ag96N5U4hIA"/>
          <p:cNvPicPr>
            <a:picLocks noRot="1" noChangeAspect="1"/>
          </p:cNvPicPr>
          <p:nvPr>
            <a:videoFile r:link="rId1"/>
          </p:nvPr>
        </p:nvPicPr>
        <p:blipFill>
          <a:blip r:embed="rId3"/>
          <a:stretch>
            <a:fillRect/>
          </a:stretch>
        </p:blipFill>
        <p:spPr>
          <a:xfrm>
            <a:off x="2157046" y="2313354"/>
            <a:ext cx="6605954" cy="4298461"/>
          </a:xfrm>
          <a:prstGeom prst="rect">
            <a:avLst/>
          </a:prstGeom>
          <a:ln>
            <a:noFill/>
          </a:ln>
          <a:effectLst>
            <a:softEdge rad="112500"/>
          </a:effectLst>
        </p:spPr>
      </p:pic>
      <p:sp>
        <p:nvSpPr>
          <p:cNvPr id="5" name="TextBox 4"/>
          <p:cNvSpPr txBox="1"/>
          <p:nvPr/>
        </p:nvSpPr>
        <p:spPr>
          <a:xfrm>
            <a:off x="1752600" y="0"/>
            <a:ext cx="7391401" cy="313932"/>
          </a:xfrm>
          <a:prstGeom prst="rect">
            <a:avLst/>
          </a:prstGeom>
          <a:noFill/>
        </p:spPr>
        <p:txBody>
          <a:bodyPr wrap="square" rtlCol="0">
            <a:spAutoFit/>
          </a:bodyPr>
          <a:lstStyle/>
          <a:p>
            <a:pPr algn="r"/>
            <a:r>
              <a:rPr lang="en-US" b="1" dirty="0" smtClean="0"/>
              <a:t>S2C4 | S2C5 | S2C6 | S2C7 | S2C8 | S3C10 | S3C16</a:t>
            </a:r>
            <a:endParaRPr lang="en-US" b="1" dirty="0"/>
          </a:p>
        </p:txBody>
      </p:sp>
    </p:spTree>
    <p:extLst>
      <p:ext uri="{BB962C8B-B14F-4D97-AF65-F5344CB8AC3E}">
        <p14:creationId xmlns:p14="http://schemas.microsoft.com/office/powerpoint/2010/main" val="270353543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 Video Intro for All</a:t>
            </a:r>
            <a:endParaRPr lang="en-US" dirty="0"/>
          </a:p>
        </p:txBody>
      </p:sp>
      <p:pic>
        <p:nvPicPr>
          <p:cNvPr id="4" name="zh6W7ScwQq8"/>
          <p:cNvPicPr>
            <a:picLocks noGrp="1" noRot="1" noChangeAspect="1"/>
          </p:cNvPicPr>
          <p:nvPr>
            <p:ph idx="1"/>
            <a:videoFile r:link="rId1"/>
          </p:nvPr>
        </p:nvPicPr>
        <p:blipFill>
          <a:blip r:embed="rId3"/>
          <a:stretch>
            <a:fillRect/>
          </a:stretch>
        </p:blipFill>
        <p:spPr>
          <a:xfrm>
            <a:off x="2036884" y="2290030"/>
            <a:ext cx="6441831" cy="36235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7412302"/>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Board the APP Train</a:t>
            </a:r>
            <a:endParaRPr lang="en-US" dirty="0"/>
          </a:p>
        </p:txBody>
      </p:sp>
      <p:sp>
        <p:nvSpPr>
          <p:cNvPr id="3" name="Content Placeholder 2"/>
          <p:cNvSpPr>
            <a:spLocks noGrp="1"/>
          </p:cNvSpPr>
          <p:nvPr>
            <p:ph idx="1"/>
          </p:nvPr>
        </p:nvSpPr>
        <p:spPr/>
        <p:txBody>
          <a:bodyPr/>
          <a:lstStyle/>
          <a:p>
            <a:r>
              <a:rPr lang="en-US" dirty="0" smtClean="0"/>
              <a:t>Incentivize teachers and students to download and install the APP</a:t>
            </a:r>
          </a:p>
          <a:p>
            <a:r>
              <a:rPr lang="en-US" dirty="0" smtClean="0"/>
              <a:t>Meet with teachers who are unsure of what to do or who have questions</a:t>
            </a:r>
          </a:p>
          <a:p>
            <a:r>
              <a:rPr lang="en-US" dirty="0" smtClean="0"/>
              <a:t>Celebrate the movement of the school to an online platform for APP learning</a:t>
            </a:r>
            <a:endParaRPr lang="en-US" dirty="0"/>
          </a:p>
        </p:txBody>
      </p:sp>
    </p:spTree>
    <p:extLst>
      <p:ext uri="{BB962C8B-B14F-4D97-AF65-F5344CB8AC3E}">
        <p14:creationId xmlns:p14="http://schemas.microsoft.com/office/powerpoint/2010/main" val="207331597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54" y="304800"/>
            <a:ext cx="7643446" cy="838200"/>
          </a:xfrm>
        </p:spPr>
        <p:txBody>
          <a:bodyPr/>
          <a:lstStyle/>
          <a:p>
            <a:r>
              <a:rPr lang="en-US" dirty="0" smtClean="0"/>
              <a:t>Safe, Healthy, Legal &amp; Ethical Issues</a:t>
            </a:r>
            <a:endParaRPr lang="en-US" dirty="0"/>
          </a:p>
        </p:txBody>
      </p:sp>
      <p:sp>
        <p:nvSpPr>
          <p:cNvPr id="3" name="Content Placeholder 2"/>
          <p:cNvSpPr>
            <a:spLocks noGrp="1"/>
          </p:cNvSpPr>
          <p:nvPr>
            <p:ph idx="1"/>
          </p:nvPr>
        </p:nvSpPr>
        <p:spPr>
          <a:xfrm>
            <a:off x="1752600" y="1395413"/>
            <a:ext cx="7258538" cy="4572000"/>
          </a:xfrm>
        </p:spPr>
        <p:txBody>
          <a:bodyPr/>
          <a:lstStyle/>
          <a:p>
            <a:r>
              <a:rPr lang="en-US" dirty="0" smtClean="0"/>
              <a:t>Internet MUST have a filter, but should already</a:t>
            </a:r>
          </a:p>
          <a:p>
            <a:r>
              <a:rPr lang="en-US" dirty="0" smtClean="0"/>
              <a:t>Copyright issues may arise – training needed?</a:t>
            </a:r>
          </a:p>
          <a:p>
            <a:r>
              <a:rPr lang="en-US" dirty="0" smtClean="0"/>
              <a:t>Student online safety while using their own devices needs to be monitored as it already states in the Bring Your Own Technology contract</a:t>
            </a:r>
          </a:p>
          <a:p>
            <a:endParaRPr lang="en-US" dirty="0" smtClean="0"/>
          </a:p>
          <a:p>
            <a:endParaRPr lang="en-US" dirty="0"/>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S4C17</a:t>
            </a:r>
            <a:endParaRPr lang="en-US" b="1" dirty="0"/>
          </a:p>
        </p:txBody>
      </p:sp>
    </p:spTree>
    <p:extLst>
      <p:ext uri="{BB962C8B-B14F-4D97-AF65-F5344CB8AC3E}">
        <p14:creationId xmlns:p14="http://schemas.microsoft.com/office/powerpoint/2010/main" val="52502026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Needs of ALL Students</a:t>
            </a:r>
            <a:endParaRPr lang="en-US" dirty="0"/>
          </a:p>
        </p:txBody>
      </p:sp>
      <p:sp>
        <p:nvSpPr>
          <p:cNvPr id="3" name="Content Placeholder 2"/>
          <p:cNvSpPr>
            <a:spLocks noGrp="1"/>
          </p:cNvSpPr>
          <p:nvPr>
            <p:ph idx="1"/>
          </p:nvPr>
        </p:nvSpPr>
        <p:spPr>
          <a:xfrm>
            <a:off x="1899138" y="1395413"/>
            <a:ext cx="7127630" cy="4572000"/>
          </a:xfrm>
        </p:spPr>
        <p:txBody>
          <a:bodyPr/>
          <a:lstStyle/>
          <a:p>
            <a:pPr marL="0" indent="0">
              <a:buNone/>
            </a:pPr>
            <a:r>
              <a:rPr lang="en-US" b="1" dirty="0" smtClean="0"/>
              <a:t>ATHLETES</a:t>
            </a:r>
            <a:r>
              <a:rPr lang="en-US" dirty="0" smtClean="0"/>
              <a:t> – Can now study on the way to and from a sporting event</a:t>
            </a:r>
          </a:p>
          <a:p>
            <a:pPr marL="0" indent="0">
              <a:buNone/>
            </a:pPr>
            <a:r>
              <a:rPr lang="en-US" b="1" dirty="0" smtClean="0"/>
              <a:t>BUS RIDERS </a:t>
            </a:r>
            <a:r>
              <a:rPr lang="en-US" dirty="0" smtClean="0"/>
              <a:t>– Can now study on the way to and from school</a:t>
            </a:r>
          </a:p>
          <a:p>
            <a:pPr marL="0" indent="0">
              <a:buNone/>
            </a:pPr>
            <a:r>
              <a:rPr lang="en-US" b="1" dirty="0" smtClean="0"/>
              <a:t>SPECIAL NEEDS </a:t>
            </a:r>
            <a:r>
              <a:rPr lang="en-US" dirty="0" smtClean="0"/>
              <a:t>– Can now access content never presented before</a:t>
            </a:r>
          </a:p>
          <a:p>
            <a:pPr marL="0" indent="0">
              <a:buNone/>
            </a:pPr>
            <a:r>
              <a:rPr lang="en-US" b="1" dirty="0" smtClean="0"/>
              <a:t>GENERAL ED </a:t>
            </a:r>
            <a:r>
              <a:rPr lang="en-US" dirty="0" smtClean="0"/>
              <a:t>– Can now have access to content and work as a self-regulated learner</a:t>
            </a:r>
          </a:p>
          <a:p>
            <a:pPr marL="0" indent="0">
              <a:buNone/>
            </a:pPr>
            <a:r>
              <a:rPr lang="en-US" b="1" dirty="0" smtClean="0"/>
              <a:t>GIFTED &amp; ADVANCED </a:t>
            </a:r>
            <a:r>
              <a:rPr lang="en-US" dirty="0" smtClean="0"/>
              <a:t>– Can now move ahead and access future content as a means of acceleration</a:t>
            </a:r>
            <a:endParaRPr lang="en-US" dirty="0"/>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S4C18</a:t>
            </a:r>
            <a:endParaRPr lang="en-US" b="1" dirty="0"/>
          </a:p>
        </p:txBody>
      </p:sp>
    </p:spTree>
    <p:extLst>
      <p:ext uri="{BB962C8B-B14F-4D97-AF65-F5344CB8AC3E}">
        <p14:creationId xmlns:p14="http://schemas.microsoft.com/office/powerpoint/2010/main" val="1322004750"/>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304800"/>
            <a:ext cx="7250723" cy="838200"/>
          </a:xfrm>
        </p:spPr>
        <p:txBody>
          <a:bodyPr/>
          <a:lstStyle/>
          <a:p>
            <a:r>
              <a:rPr lang="en-US" dirty="0" smtClean="0"/>
              <a:t>Research on Emerging Technology</a:t>
            </a:r>
            <a:endParaRPr lang="en-US" dirty="0"/>
          </a:p>
        </p:txBody>
      </p:sp>
      <p:sp>
        <p:nvSpPr>
          <p:cNvPr id="3" name="Content Placeholder 2"/>
          <p:cNvSpPr>
            <a:spLocks noGrp="1"/>
          </p:cNvSpPr>
          <p:nvPr>
            <p:ph idx="1"/>
          </p:nvPr>
        </p:nvSpPr>
        <p:spPr/>
        <p:txBody>
          <a:bodyPr/>
          <a:lstStyle/>
          <a:p>
            <a:r>
              <a:rPr lang="en-US" dirty="0" smtClean="0"/>
              <a:t>On average, students who used computer-based instruction scored at the 64</a:t>
            </a:r>
            <a:r>
              <a:rPr lang="en-US" baseline="30000" dirty="0" smtClean="0"/>
              <a:t>th</a:t>
            </a:r>
            <a:r>
              <a:rPr lang="en-US" dirty="0" smtClean="0"/>
              <a:t> percentile on test of achievement compared to students in the control conditions without computer who score at the 50</a:t>
            </a:r>
            <a:r>
              <a:rPr lang="en-US" baseline="30000" dirty="0" smtClean="0"/>
              <a:t>th</a:t>
            </a:r>
            <a:r>
              <a:rPr lang="en-US" dirty="0" smtClean="0"/>
              <a:t> percentile.</a:t>
            </a:r>
          </a:p>
          <a:p>
            <a:r>
              <a:rPr lang="en-US" dirty="0" smtClean="0"/>
              <a:t>Students learn more in less time when they receive computer-based instruction.</a:t>
            </a:r>
          </a:p>
          <a:p>
            <a:r>
              <a:rPr lang="en-US" dirty="0" smtClean="0"/>
              <a:t>Students in technology rich environments experienced positive effects on achievement in all major subject areas</a:t>
            </a:r>
            <a:endParaRPr lang="en-US" dirty="0"/>
          </a:p>
        </p:txBody>
      </p:sp>
      <p:sp>
        <p:nvSpPr>
          <p:cNvPr id="4" name="Rectangle 3"/>
          <p:cNvSpPr/>
          <p:nvPr/>
        </p:nvSpPr>
        <p:spPr>
          <a:xfrm>
            <a:off x="2130667" y="6548070"/>
            <a:ext cx="6494585" cy="313932"/>
          </a:xfrm>
          <a:prstGeom prst="rect">
            <a:avLst/>
          </a:prstGeom>
        </p:spPr>
        <p:txBody>
          <a:bodyPr wrap="square">
            <a:spAutoFit/>
          </a:bodyPr>
          <a:lstStyle/>
          <a:p>
            <a:pPr algn="r"/>
            <a:r>
              <a:rPr lang="en-US" dirty="0">
                <a:solidFill>
                  <a:srgbClr val="C00000"/>
                </a:solidFill>
              </a:rPr>
              <a:t>(Schacter, 1999)</a:t>
            </a:r>
            <a:endParaRPr lang="en-US" dirty="0">
              <a:solidFill>
                <a:srgbClr val="C00000"/>
              </a:solidFill>
            </a:endParaRPr>
          </a:p>
        </p:txBody>
      </p:sp>
      <p:sp>
        <p:nvSpPr>
          <p:cNvPr id="5" name="TextBox 4"/>
          <p:cNvSpPr txBox="1"/>
          <p:nvPr/>
        </p:nvSpPr>
        <p:spPr>
          <a:xfrm>
            <a:off x="8247307" y="0"/>
            <a:ext cx="896694" cy="313932"/>
          </a:xfrm>
          <a:prstGeom prst="rect">
            <a:avLst/>
          </a:prstGeom>
          <a:noFill/>
        </p:spPr>
        <p:txBody>
          <a:bodyPr wrap="square" rtlCol="0">
            <a:spAutoFit/>
          </a:bodyPr>
          <a:lstStyle/>
          <a:p>
            <a:r>
              <a:rPr lang="en-US" b="1" dirty="0" smtClean="0"/>
              <a:t>S3C15</a:t>
            </a:r>
            <a:endParaRPr lang="en-US" b="1" dirty="0"/>
          </a:p>
        </p:txBody>
      </p:sp>
    </p:spTree>
    <p:extLst>
      <p:ext uri="{BB962C8B-B14F-4D97-AF65-F5344CB8AC3E}">
        <p14:creationId xmlns:p14="http://schemas.microsoft.com/office/powerpoint/2010/main" val="358569350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304800"/>
            <a:ext cx="7297615" cy="838200"/>
          </a:xfrm>
        </p:spPr>
        <p:txBody>
          <a:bodyPr/>
          <a:lstStyle/>
          <a:p>
            <a:r>
              <a:rPr lang="en-US" dirty="0"/>
              <a:t>Research on Emerging Technology</a:t>
            </a:r>
          </a:p>
        </p:txBody>
      </p:sp>
      <p:sp>
        <p:nvSpPr>
          <p:cNvPr id="3" name="Content Placeholder 2"/>
          <p:cNvSpPr>
            <a:spLocks noGrp="1"/>
          </p:cNvSpPr>
          <p:nvPr>
            <p:ph idx="1"/>
          </p:nvPr>
        </p:nvSpPr>
        <p:spPr/>
        <p:txBody>
          <a:bodyPr/>
          <a:lstStyle/>
          <a:p>
            <a:r>
              <a:rPr lang="en-US" dirty="0" smtClean="0"/>
              <a:t>Students in technology rich environments showed increased achievement in preschool through higher education for both regular and special needs children.</a:t>
            </a:r>
          </a:p>
          <a:p>
            <a:r>
              <a:rPr lang="en-US" dirty="0" smtClean="0"/>
              <a:t>Consistent student access to the technology, positive attitudes towards the technology (by both teachers and students), and teacher training in the technology led to the greatest student achievement gains.</a:t>
            </a:r>
            <a:endParaRPr lang="en-US" dirty="0"/>
          </a:p>
        </p:txBody>
      </p:sp>
      <p:sp>
        <p:nvSpPr>
          <p:cNvPr id="4" name="Rectangle 3"/>
          <p:cNvSpPr/>
          <p:nvPr/>
        </p:nvSpPr>
        <p:spPr>
          <a:xfrm>
            <a:off x="2130667" y="6548070"/>
            <a:ext cx="6494585" cy="313932"/>
          </a:xfrm>
          <a:prstGeom prst="rect">
            <a:avLst/>
          </a:prstGeom>
        </p:spPr>
        <p:txBody>
          <a:bodyPr wrap="square">
            <a:spAutoFit/>
          </a:bodyPr>
          <a:lstStyle/>
          <a:p>
            <a:pPr algn="r"/>
            <a:r>
              <a:rPr lang="en-US" dirty="0">
                <a:solidFill>
                  <a:srgbClr val="C00000"/>
                </a:solidFill>
              </a:rPr>
              <a:t>(Schacter, 1999)</a:t>
            </a:r>
            <a:endParaRPr lang="en-US" dirty="0">
              <a:solidFill>
                <a:srgbClr val="C00000"/>
              </a:solidFill>
            </a:endParaRPr>
          </a:p>
        </p:txBody>
      </p:sp>
      <p:sp>
        <p:nvSpPr>
          <p:cNvPr id="5" name="TextBox 4"/>
          <p:cNvSpPr txBox="1"/>
          <p:nvPr/>
        </p:nvSpPr>
        <p:spPr>
          <a:xfrm>
            <a:off x="8247307" y="0"/>
            <a:ext cx="896694" cy="313932"/>
          </a:xfrm>
          <a:prstGeom prst="rect">
            <a:avLst/>
          </a:prstGeom>
          <a:noFill/>
        </p:spPr>
        <p:txBody>
          <a:bodyPr wrap="square" rtlCol="0">
            <a:spAutoFit/>
          </a:bodyPr>
          <a:lstStyle/>
          <a:p>
            <a:r>
              <a:rPr lang="en-US" b="1" dirty="0" smtClean="0"/>
              <a:t>S3C15</a:t>
            </a:r>
            <a:endParaRPr lang="en-US" b="1" dirty="0"/>
          </a:p>
        </p:txBody>
      </p:sp>
    </p:spTree>
    <p:extLst>
      <p:ext uri="{BB962C8B-B14F-4D97-AF65-F5344CB8AC3E}">
        <p14:creationId xmlns:p14="http://schemas.microsoft.com/office/powerpoint/2010/main" val="4294193607"/>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t>
            </a:r>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All studies show that in over 700 empirical research studies, in the study of the entire state of West Virginia, in a national sample of fourth and eighth grade students, and in an analysis of newer educational technologies that students with access to</a:t>
            </a:r>
            <a:br>
              <a:rPr lang="en-US" sz="2000" dirty="0" smtClean="0"/>
            </a:br>
            <a:endParaRPr lang="en-US" sz="2000" dirty="0" smtClean="0"/>
          </a:p>
          <a:p>
            <a:pPr lvl="1"/>
            <a:r>
              <a:rPr lang="en-US" sz="2000" dirty="0" smtClean="0"/>
              <a:t>Computer assisted instruction, or</a:t>
            </a:r>
          </a:p>
          <a:p>
            <a:pPr lvl="1"/>
            <a:r>
              <a:rPr lang="en-US" sz="2000" dirty="0" smtClean="0"/>
              <a:t>Integrated learning systems technology, or</a:t>
            </a:r>
          </a:p>
          <a:p>
            <a:pPr lvl="1"/>
            <a:r>
              <a:rPr lang="en-US" sz="2000" dirty="0" smtClean="0"/>
              <a:t>Simulations and software that teaches higher order thinking, or</a:t>
            </a:r>
          </a:p>
          <a:p>
            <a:pPr lvl="1"/>
            <a:r>
              <a:rPr lang="en-US" sz="2000" dirty="0" smtClean="0"/>
              <a:t>Collaborative networked technologies, or</a:t>
            </a:r>
          </a:p>
          <a:p>
            <a:pPr lvl="1"/>
            <a:r>
              <a:rPr lang="en-US" sz="2000" dirty="0" smtClean="0"/>
              <a:t>Design and programming technologies,</a:t>
            </a:r>
          </a:p>
          <a:p>
            <a:pPr marL="457200" lvl="1" indent="0">
              <a:buNone/>
            </a:pPr>
            <a:r>
              <a:rPr lang="en-US" sz="2000" dirty="0" smtClean="0"/>
              <a:t/>
            </a:r>
            <a:br>
              <a:rPr lang="en-US" sz="2000" dirty="0" smtClean="0"/>
            </a:br>
            <a:r>
              <a:rPr lang="en-US" sz="2000" b="1" dirty="0" smtClean="0"/>
              <a:t>Show</a:t>
            </a:r>
            <a:r>
              <a:rPr lang="en-US" sz="2000" dirty="0" smtClean="0"/>
              <a:t> </a:t>
            </a:r>
            <a:r>
              <a:rPr lang="en-US" sz="2000" b="1" dirty="0" smtClean="0"/>
              <a:t>positive gains </a:t>
            </a:r>
            <a:r>
              <a:rPr lang="en-US" sz="2000" dirty="0" smtClean="0"/>
              <a:t>in achievement on researcher constructed tests, standardized tests, </a:t>
            </a:r>
            <a:r>
              <a:rPr lang="en-US" sz="2000" u="sng" dirty="0" smtClean="0"/>
              <a:t>and</a:t>
            </a:r>
            <a:r>
              <a:rPr lang="en-US" sz="2000" dirty="0" smtClean="0"/>
              <a:t> national tests.</a:t>
            </a:r>
          </a:p>
        </p:txBody>
      </p:sp>
      <p:sp>
        <p:nvSpPr>
          <p:cNvPr id="4" name="Rectangle 3"/>
          <p:cNvSpPr/>
          <p:nvPr/>
        </p:nvSpPr>
        <p:spPr>
          <a:xfrm>
            <a:off x="2130667" y="6548070"/>
            <a:ext cx="6494585" cy="313932"/>
          </a:xfrm>
          <a:prstGeom prst="rect">
            <a:avLst/>
          </a:prstGeom>
        </p:spPr>
        <p:txBody>
          <a:bodyPr wrap="square">
            <a:spAutoFit/>
          </a:bodyPr>
          <a:lstStyle/>
          <a:p>
            <a:pPr algn="r"/>
            <a:r>
              <a:rPr lang="en-US" dirty="0" smtClean="0">
                <a:solidFill>
                  <a:srgbClr val="C00000"/>
                </a:solidFill>
              </a:rPr>
              <a:t>(Schacter, 1999)</a:t>
            </a:r>
            <a:endParaRPr lang="en-US" dirty="0">
              <a:solidFill>
                <a:srgbClr val="C00000"/>
              </a:solidFill>
            </a:endParaRPr>
          </a:p>
        </p:txBody>
      </p:sp>
      <p:sp>
        <p:nvSpPr>
          <p:cNvPr id="5" name="TextBox 4"/>
          <p:cNvSpPr txBox="1"/>
          <p:nvPr/>
        </p:nvSpPr>
        <p:spPr>
          <a:xfrm>
            <a:off x="8247307" y="0"/>
            <a:ext cx="896694" cy="313932"/>
          </a:xfrm>
          <a:prstGeom prst="rect">
            <a:avLst/>
          </a:prstGeom>
          <a:noFill/>
        </p:spPr>
        <p:txBody>
          <a:bodyPr wrap="square" rtlCol="0">
            <a:spAutoFit/>
          </a:bodyPr>
          <a:lstStyle/>
          <a:p>
            <a:r>
              <a:rPr lang="en-US" b="1" dirty="0" smtClean="0"/>
              <a:t>S3C15</a:t>
            </a:r>
            <a:endParaRPr lang="en-US" b="1" dirty="0"/>
          </a:p>
        </p:txBody>
      </p:sp>
    </p:spTree>
    <p:extLst>
      <p:ext uri="{BB962C8B-B14F-4D97-AF65-F5344CB8AC3E}">
        <p14:creationId xmlns:p14="http://schemas.microsoft.com/office/powerpoint/2010/main" val="156795889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304800"/>
            <a:ext cx="7274169" cy="838200"/>
          </a:xfrm>
        </p:spPr>
        <p:txBody>
          <a:bodyPr/>
          <a:lstStyle/>
          <a:p>
            <a:r>
              <a:rPr lang="en-US" dirty="0" smtClean="0"/>
              <a:t>Reflection | Emerging Technology</a:t>
            </a:r>
            <a:endParaRPr lang="en-US" dirty="0"/>
          </a:p>
        </p:txBody>
      </p:sp>
      <p:sp>
        <p:nvSpPr>
          <p:cNvPr id="3" name="Content Placeholder 2"/>
          <p:cNvSpPr>
            <a:spLocks noGrp="1"/>
          </p:cNvSpPr>
          <p:nvPr>
            <p:ph idx="1"/>
          </p:nvPr>
        </p:nvSpPr>
        <p:spPr/>
        <p:txBody>
          <a:bodyPr/>
          <a:lstStyle/>
          <a:p>
            <a:r>
              <a:rPr lang="en-US" dirty="0" smtClean="0"/>
              <a:t>Initially I thought that an app would be a great tool for my classroom and for my students. I shortly realized that if this could be made for my needs, why not for all teachers in our school? </a:t>
            </a:r>
          </a:p>
          <a:p>
            <a:r>
              <a:rPr lang="en-US" dirty="0" smtClean="0"/>
              <a:t>Students now have one place to go for all of their academic needs and parents can now assist in ways they never thought were possible. I love this aspect about the app.</a:t>
            </a:r>
          </a:p>
          <a:p>
            <a:r>
              <a:rPr lang="en-US" dirty="0" smtClean="0"/>
              <a:t>I am always looking for new and innovative ways to reach my students and connect with the school community. This, makes that, easy!</a:t>
            </a:r>
            <a:endParaRPr lang="en-US" dirty="0"/>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S6C21</a:t>
            </a:r>
            <a:endParaRPr lang="en-US" b="1" dirty="0"/>
          </a:p>
        </p:txBody>
      </p:sp>
    </p:spTree>
    <p:extLst>
      <p:ext uri="{BB962C8B-B14F-4D97-AF65-F5344CB8AC3E}">
        <p14:creationId xmlns:p14="http://schemas.microsoft.com/office/powerpoint/2010/main" val="396421686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1752600" y="1395413"/>
            <a:ext cx="7391400" cy="4572000"/>
          </a:xfrm>
        </p:spPr>
        <p:txBody>
          <a:bodyPr/>
          <a:lstStyle/>
          <a:p>
            <a:pPr marL="0" indent="0">
              <a:buNone/>
            </a:pPr>
            <a:r>
              <a:rPr lang="en-US" sz="2000" dirty="0" smtClean="0"/>
              <a:t>Schacter, J. (1999). The Impact of Education Technology on 	Student Achievement. </a:t>
            </a:r>
            <a:r>
              <a:rPr lang="en-US" sz="2000" dirty="0"/>
              <a:t>Retrieved June 23, 2015, </a:t>
            </a:r>
            <a:r>
              <a:rPr lang="en-US" sz="2000" dirty="0" smtClean="0"/>
              <a:t>	from 	http</a:t>
            </a:r>
            <a:r>
              <a:rPr lang="en-US" sz="2000" dirty="0"/>
              <a:t>://www2.gsu.edu/~wwwche/Milken%20report.pdf </a:t>
            </a:r>
          </a:p>
        </p:txBody>
      </p:sp>
      <p:sp>
        <p:nvSpPr>
          <p:cNvPr id="4" name="TextBox 3"/>
          <p:cNvSpPr txBox="1"/>
          <p:nvPr/>
        </p:nvSpPr>
        <p:spPr>
          <a:xfrm>
            <a:off x="8247307" y="0"/>
            <a:ext cx="896694" cy="313932"/>
          </a:xfrm>
          <a:prstGeom prst="rect">
            <a:avLst/>
          </a:prstGeom>
          <a:noFill/>
        </p:spPr>
        <p:txBody>
          <a:bodyPr wrap="square" rtlCol="0">
            <a:spAutoFit/>
          </a:bodyPr>
          <a:lstStyle/>
          <a:p>
            <a:r>
              <a:rPr lang="en-US" b="1" dirty="0" smtClean="0"/>
              <a:t>S6C20</a:t>
            </a:r>
            <a:endParaRPr lang="en-US" b="1" dirty="0"/>
          </a:p>
        </p:txBody>
      </p:sp>
    </p:spTree>
    <p:extLst>
      <p:ext uri="{BB962C8B-B14F-4D97-AF65-F5344CB8AC3E}">
        <p14:creationId xmlns:p14="http://schemas.microsoft.com/office/powerpoint/2010/main" val="244018829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Como.com – Our APP Solution</a:t>
            </a:r>
            <a:endParaRPr lang="en-US" dirty="0"/>
          </a:p>
        </p:txBody>
      </p:sp>
      <p:sp>
        <p:nvSpPr>
          <p:cNvPr id="3" name="Content Placeholder 2"/>
          <p:cNvSpPr>
            <a:spLocks noGrp="1"/>
          </p:cNvSpPr>
          <p:nvPr>
            <p:ph idx="1"/>
          </p:nvPr>
        </p:nvSpPr>
        <p:spPr>
          <a:xfrm>
            <a:off x="1752599" y="1395413"/>
            <a:ext cx="7145215" cy="4572000"/>
          </a:xfrm>
        </p:spPr>
        <p:txBody>
          <a:bodyPr/>
          <a:lstStyle/>
          <a:p>
            <a:pPr marL="0" indent="0">
              <a:buNone/>
            </a:pPr>
            <a:r>
              <a:rPr lang="en-US" dirty="0" smtClean="0"/>
              <a:t>Como has everything we need to customize and manage own APP, engage our users, and connect our students to learning in a 24/7/365 environment.</a:t>
            </a:r>
          </a:p>
          <a:p>
            <a:endParaRPr lang="en-US" dirty="0"/>
          </a:p>
          <a:p>
            <a:r>
              <a:rPr lang="en-US" dirty="0" smtClean="0"/>
              <a:t>We can create our own APP </a:t>
            </a:r>
          </a:p>
          <a:p>
            <a:r>
              <a:rPr lang="en-US" dirty="0" smtClean="0"/>
              <a:t>No technical skills are required</a:t>
            </a:r>
          </a:p>
          <a:p>
            <a:r>
              <a:rPr lang="en-US" dirty="0" smtClean="0"/>
              <a:t>Will be teachers Content Management Solution</a:t>
            </a:r>
          </a:p>
          <a:p>
            <a:r>
              <a:rPr lang="en-US" dirty="0" smtClean="0"/>
              <a:t>Connects all </a:t>
            </a:r>
            <a:r>
              <a:rPr lang="en-US" dirty="0" smtClean="0"/>
              <a:t>stakeholders</a:t>
            </a:r>
            <a:endParaRPr lang="en-US" dirty="0" smtClean="0"/>
          </a:p>
        </p:txBody>
      </p:sp>
    </p:spTree>
    <p:extLst>
      <p:ext uri="{BB962C8B-B14F-4D97-AF65-F5344CB8AC3E}">
        <p14:creationId xmlns:p14="http://schemas.microsoft.com/office/powerpoint/2010/main" val="183359716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Como? Explained!</a:t>
            </a:r>
            <a:endParaRPr lang="en-US" dirty="0"/>
          </a:p>
        </p:txBody>
      </p:sp>
      <p:pic>
        <p:nvPicPr>
          <p:cNvPr id="4" name="5m_LPeLxda8"/>
          <p:cNvPicPr>
            <a:picLocks noGrp="1" noRot="1" noChangeAspect="1"/>
          </p:cNvPicPr>
          <p:nvPr>
            <p:ph idx="1"/>
            <a:videoFile r:link="rId1"/>
          </p:nvPr>
        </p:nvPicPr>
        <p:blipFill>
          <a:blip r:embed="rId3"/>
          <a:stretch>
            <a:fillRect/>
          </a:stretch>
        </p:blipFill>
        <p:spPr>
          <a:xfrm>
            <a:off x="2114387" y="2219691"/>
            <a:ext cx="6286825" cy="35363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537359"/>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Como actually provide?</a:t>
            </a:r>
            <a:endParaRPr lang="en-US" dirty="0"/>
          </a:p>
        </p:txBody>
      </p:sp>
      <p:sp>
        <p:nvSpPr>
          <p:cNvPr id="3" name="Content Placeholder 2"/>
          <p:cNvSpPr>
            <a:spLocks noGrp="1"/>
          </p:cNvSpPr>
          <p:nvPr>
            <p:ph sz="half" idx="1"/>
          </p:nvPr>
        </p:nvSpPr>
        <p:spPr/>
        <p:txBody>
          <a:bodyPr/>
          <a:lstStyle/>
          <a:p>
            <a:r>
              <a:rPr lang="en-US" sz="1400" dirty="0" smtClean="0"/>
              <a:t>Mobile Commerce</a:t>
            </a:r>
          </a:p>
          <a:p>
            <a:r>
              <a:rPr lang="en-US" sz="1400" dirty="0" smtClean="0"/>
              <a:t>Student Coupons</a:t>
            </a:r>
          </a:p>
          <a:p>
            <a:r>
              <a:rPr lang="en-US" sz="1400" dirty="0" smtClean="0"/>
              <a:t>Calendars</a:t>
            </a:r>
          </a:p>
          <a:p>
            <a:r>
              <a:rPr lang="en-US" sz="1400" dirty="0" smtClean="0"/>
              <a:t>Loyalty Programs</a:t>
            </a:r>
          </a:p>
          <a:p>
            <a:r>
              <a:rPr lang="en-US" sz="1400" dirty="0" smtClean="0"/>
              <a:t>About Section</a:t>
            </a:r>
          </a:p>
          <a:p>
            <a:r>
              <a:rPr lang="en-US" sz="1400" dirty="0" smtClean="0"/>
              <a:t>Click to Call</a:t>
            </a:r>
          </a:p>
          <a:p>
            <a:r>
              <a:rPr lang="en-US" sz="1400" dirty="0" smtClean="0"/>
              <a:t>Directions &amp; Maps</a:t>
            </a:r>
          </a:p>
          <a:p>
            <a:r>
              <a:rPr lang="en-US" sz="1400" dirty="0" smtClean="0"/>
              <a:t>User Reviews</a:t>
            </a:r>
          </a:p>
          <a:p>
            <a:r>
              <a:rPr lang="en-US" sz="1400" dirty="0" smtClean="0"/>
              <a:t>Collections &amp; Catalogs</a:t>
            </a:r>
          </a:p>
          <a:p>
            <a:r>
              <a:rPr lang="en-US" sz="1400" dirty="0" smtClean="0"/>
              <a:t>School Menus</a:t>
            </a:r>
          </a:p>
          <a:p>
            <a:r>
              <a:rPr lang="en-US" sz="1400" dirty="0" smtClean="0"/>
              <a:t>School Events</a:t>
            </a:r>
          </a:p>
          <a:p>
            <a:r>
              <a:rPr lang="en-US" sz="1400" dirty="0" smtClean="0"/>
              <a:t>Share The App </a:t>
            </a:r>
          </a:p>
          <a:p>
            <a:r>
              <a:rPr lang="en-US" sz="1400" dirty="0" smtClean="0"/>
              <a:t>Show an RSS Feed of </a:t>
            </a:r>
            <a:r>
              <a:rPr lang="en-US" sz="1400" dirty="0" smtClean="0"/>
              <a:t>Info</a:t>
            </a:r>
            <a:endParaRPr lang="en-US" sz="1400" dirty="0" smtClean="0"/>
          </a:p>
        </p:txBody>
      </p:sp>
      <p:sp>
        <p:nvSpPr>
          <p:cNvPr id="4" name="Content Placeholder 3"/>
          <p:cNvSpPr>
            <a:spLocks noGrp="1"/>
          </p:cNvSpPr>
          <p:nvPr>
            <p:ph sz="half" idx="2"/>
          </p:nvPr>
        </p:nvSpPr>
        <p:spPr/>
        <p:txBody>
          <a:bodyPr/>
          <a:lstStyle/>
          <a:p>
            <a:r>
              <a:rPr lang="en-US" sz="1400" dirty="0" smtClean="0"/>
              <a:t>Social Feeds (Facebook, Twitter, Instagram…)</a:t>
            </a:r>
          </a:p>
          <a:p>
            <a:r>
              <a:rPr lang="en-US" sz="1400" dirty="0" smtClean="0"/>
              <a:t>Video Gallery (YouTube, Vimeo…)</a:t>
            </a:r>
          </a:p>
          <a:p>
            <a:r>
              <a:rPr lang="en-US" sz="1400" dirty="0" smtClean="0"/>
              <a:t>Photo Gallery (Instagram, Picasa…)</a:t>
            </a:r>
          </a:p>
          <a:p>
            <a:r>
              <a:rPr lang="en-US" sz="1400" dirty="0" smtClean="0"/>
              <a:t>Music &amp; Audio</a:t>
            </a:r>
          </a:p>
          <a:p>
            <a:r>
              <a:rPr lang="en-US" sz="1400" dirty="0" smtClean="0"/>
              <a:t>Advanced Analytics</a:t>
            </a:r>
          </a:p>
          <a:p>
            <a:r>
              <a:rPr lang="en-US" sz="1400" dirty="0" smtClean="0"/>
              <a:t>Monetization Possibilities</a:t>
            </a:r>
          </a:p>
          <a:p>
            <a:r>
              <a:rPr lang="en-US" sz="1400" dirty="0" smtClean="0"/>
              <a:t>Promotional Tools</a:t>
            </a:r>
          </a:p>
          <a:p>
            <a:r>
              <a:rPr lang="en-US" sz="1400" dirty="0" smtClean="0"/>
              <a:t>USER ENGAGEMENT</a:t>
            </a:r>
          </a:p>
          <a:p>
            <a:r>
              <a:rPr lang="en-US" sz="1400" dirty="0" smtClean="0"/>
              <a:t>Push Notifications</a:t>
            </a:r>
          </a:p>
          <a:p>
            <a:r>
              <a:rPr lang="en-US" sz="1400" dirty="0" smtClean="0"/>
              <a:t>Sharing of Content &amp; Media</a:t>
            </a:r>
          </a:p>
          <a:p>
            <a:r>
              <a:rPr lang="en-US" sz="1400" dirty="0" smtClean="0"/>
              <a:t>Reports &amp; Forms</a:t>
            </a:r>
          </a:p>
          <a:p>
            <a:r>
              <a:rPr lang="en-US" sz="1400" dirty="0" smtClean="0"/>
              <a:t>Mailing Lists </a:t>
            </a:r>
            <a:endParaRPr lang="en-US" sz="1400" dirty="0"/>
          </a:p>
        </p:txBody>
      </p:sp>
    </p:spTree>
    <p:extLst>
      <p:ext uri="{BB962C8B-B14F-4D97-AF65-F5344CB8AC3E}">
        <p14:creationId xmlns:p14="http://schemas.microsoft.com/office/powerpoint/2010/main" val="120906598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Behind Mobile Learning</a:t>
            </a:r>
            <a:endParaRPr lang="en-US" dirty="0"/>
          </a:p>
        </p:txBody>
      </p:sp>
      <p:sp>
        <p:nvSpPr>
          <p:cNvPr id="3" name="Content Placeholder 2"/>
          <p:cNvSpPr>
            <a:spLocks noGrp="1"/>
          </p:cNvSpPr>
          <p:nvPr>
            <p:ph idx="1"/>
          </p:nvPr>
        </p:nvSpPr>
        <p:spPr/>
        <p:txBody>
          <a:bodyPr/>
          <a:lstStyle/>
          <a:p>
            <a:r>
              <a:rPr lang="en-US" dirty="0" smtClean="0"/>
              <a:t>People are glued to their mobile technology</a:t>
            </a:r>
          </a:p>
          <a:p>
            <a:r>
              <a:rPr lang="en-US" dirty="0" smtClean="0"/>
              <a:t>Computers are in the pockets of our students</a:t>
            </a:r>
          </a:p>
          <a:p>
            <a:r>
              <a:rPr lang="en-US" dirty="0" smtClean="0"/>
              <a:t>Makes sharing of standards based content easier for teachers and more accessible for students and parents</a:t>
            </a:r>
          </a:p>
          <a:p>
            <a:r>
              <a:rPr lang="en-US" dirty="0" smtClean="0"/>
              <a:t>The mobile student network is already in place for this to occur</a:t>
            </a:r>
            <a:endParaRPr lang="en-US" dirty="0"/>
          </a:p>
        </p:txBody>
      </p:sp>
    </p:spTree>
    <p:extLst>
      <p:ext uri="{BB962C8B-B14F-4D97-AF65-F5344CB8AC3E}">
        <p14:creationId xmlns:p14="http://schemas.microsoft.com/office/powerpoint/2010/main" val="341865897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pPr algn="ctr"/>
            <a:r>
              <a:rPr lang="en-US" dirty="0" smtClean="0"/>
              <a:t>Madison County School District</a:t>
            </a:r>
            <a:br>
              <a:rPr lang="en-US" dirty="0" smtClean="0"/>
            </a:br>
            <a:r>
              <a:rPr lang="en-US" dirty="0" smtClean="0"/>
              <a:t>MISSION &amp; VISION</a:t>
            </a:r>
            <a:endParaRPr lang="en-US" dirty="0"/>
          </a:p>
        </p:txBody>
      </p:sp>
      <p:sp>
        <p:nvSpPr>
          <p:cNvPr id="8202" name="Rectangle 10"/>
          <p:cNvSpPr>
            <a:spLocks noGrp="1" noChangeArrowheads="1"/>
          </p:cNvSpPr>
          <p:nvPr>
            <p:ph type="body" idx="1"/>
          </p:nvPr>
        </p:nvSpPr>
        <p:spPr>
          <a:xfrm>
            <a:off x="1752600" y="1395412"/>
            <a:ext cx="7010400" cy="5357079"/>
          </a:xfrm>
          <a:noFill/>
        </p:spPr>
        <p:txBody>
          <a:bodyPr/>
          <a:lstStyle/>
          <a:p>
            <a:r>
              <a:rPr lang="en-US" b="1" dirty="0" smtClean="0"/>
              <a:t>MISSION</a:t>
            </a:r>
          </a:p>
          <a:p>
            <a:pPr lvl="1"/>
            <a:r>
              <a:rPr lang="en-US" i="1" dirty="0" smtClean="0"/>
              <a:t>Graduating</a:t>
            </a:r>
            <a:r>
              <a:rPr lang="en-US" i="1" dirty="0"/>
              <a:t> Independent Productive Citizens</a:t>
            </a:r>
            <a:endParaRPr lang="en-US" dirty="0"/>
          </a:p>
          <a:p>
            <a:r>
              <a:rPr lang="en-US" b="1" dirty="0" smtClean="0"/>
              <a:t>VISION</a:t>
            </a:r>
            <a:endParaRPr lang="en-US" b="1" dirty="0"/>
          </a:p>
          <a:p>
            <a:pPr marL="0" indent="0">
              <a:buNone/>
            </a:pPr>
            <a:r>
              <a:rPr lang="en-US" sz="1800" dirty="0"/>
              <a:t>The vision of Madison County Schools</a:t>
            </a:r>
            <a:r>
              <a:rPr lang="en-US" sz="1800" b="1" dirty="0"/>
              <a:t>,</a:t>
            </a:r>
            <a:r>
              <a:rPr lang="en-US" sz="1800" dirty="0"/>
              <a:t> the pinnacle of the community’s commitment to progressive excellence in education, is to ensure that each student achieves personal aspirations while optimizing their unique talents and exemplifying the community’s high moral values through a system distinguished </a:t>
            </a:r>
            <a:r>
              <a:rPr lang="en-US" sz="1800" dirty="0" smtClean="0"/>
              <a:t>by</a:t>
            </a:r>
            <a:br>
              <a:rPr lang="en-US" sz="1800" dirty="0" smtClean="0"/>
            </a:br>
            <a:endParaRPr lang="en-US" sz="1800" dirty="0" smtClean="0"/>
          </a:p>
          <a:p>
            <a:pPr lvl="1"/>
            <a:r>
              <a:rPr lang="en-US" sz="2000" dirty="0" smtClean="0"/>
              <a:t>Active </a:t>
            </a:r>
            <a:r>
              <a:rPr lang="en-US" sz="2000" dirty="0"/>
              <a:t>student learning within a rigorous </a:t>
            </a:r>
            <a:r>
              <a:rPr lang="en-US" sz="2000" dirty="0" smtClean="0"/>
              <a:t>curriculum</a:t>
            </a:r>
          </a:p>
          <a:p>
            <a:pPr lvl="1"/>
            <a:r>
              <a:rPr lang="en-US" sz="2000" dirty="0" smtClean="0"/>
              <a:t>Exemplary </a:t>
            </a:r>
            <a:r>
              <a:rPr lang="en-US" sz="2000" dirty="0"/>
              <a:t>staff who are caring and </a:t>
            </a:r>
            <a:r>
              <a:rPr lang="en-US" sz="2000" dirty="0" smtClean="0"/>
              <a:t>supportive</a:t>
            </a:r>
          </a:p>
          <a:p>
            <a:pPr lvl="1"/>
            <a:r>
              <a:rPr lang="en-US" sz="2000" dirty="0" smtClean="0"/>
              <a:t>Learning </a:t>
            </a:r>
            <a:r>
              <a:rPr lang="en-US" sz="2000" dirty="0"/>
              <a:t>environments that conform to the needs of individual </a:t>
            </a:r>
            <a:r>
              <a:rPr lang="en-US" sz="2000" dirty="0" smtClean="0"/>
              <a:t>students</a:t>
            </a:r>
          </a:p>
          <a:p>
            <a:pPr lvl="1"/>
            <a:r>
              <a:rPr lang="en-US" sz="2000" dirty="0" smtClean="0"/>
              <a:t>Pride </a:t>
            </a:r>
            <a:r>
              <a:rPr lang="en-US" sz="2000" dirty="0"/>
              <a:t>and unity in our schools and community</a:t>
            </a:r>
            <a:endParaRPr lang="en-US" sz="2400" dirty="0"/>
          </a:p>
          <a:p>
            <a:pPr marL="0" indent="0">
              <a:buNone/>
            </a:pPr>
            <a:endParaRPr lang="en-US" dirty="0"/>
          </a:p>
        </p:txBody>
      </p:sp>
      <p:sp>
        <p:nvSpPr>
          <p:cNvPr id="2" name="TextBox 1"/>
          <p:cNvSpPr txBox="1"/>
          <p:nvPr/>
        </p:nvSpPr>
        <p:spPr>
          <a:xfrm>
            <a:off x="8346831" y="0"/>
            <a:ext cx="797169" cy="313932"/>
          </a:xfrm>
          <a:prstGeom prst="rect">
            <a:avLst/>
          </a:prstGeom>
          <a:noFill/>
        </p:spPr>
        <p:txBody>
          <a:bodyPr wrap="square" rtlCol="0">
            <a:spAutoFit/>
          </a:bodyPr>
          <a:lstStyle/>
          <a:p>
            <a:r>
              <a:rPr lang="en-US" b="1" dirty="0" smtClean="0"/>
              <a:t>S1C1</a:t>
            </a:r>
            <a:endParaRPr lang="en-US" b="1"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 Catapults our Vision</a:t>
            </a:r>
            <a:endParaRPr lang="en-US" dirty="0"/>
          </a:p>
        </p:txBody>
      </p:sp>
      <p:sp>
        <p:nvSpPr>
          <p:cNvPr id="3" name="Content Placeholder 2"/>
          <p:cNvSpPr>
            <a:spLocks noGrp="1"/>
          </p:cNvSpPr>
          <p:nvPr>
            <p:ph idx="1"/>
          </p:nvPr>
        </p:nvSpPr>
        <p:spPr>
          <a:xfrm>
            <a:off x="1752599" y="1395413"/>
            <a:ext cx="7250723" cy="4572000"/>
          </a:xfrm>
        </p:spPr>
        <p:txBody>
          <a:bodyPr/>
          <a:lstStyle/>
          <a:p>
            <a:r>
              <a:rPr lang="en-US" dirty="0" smtClean="0"/>
              <a:t>Como supports the district’s vision of</a:t>
            </a:r>
          </a:p>
          <a:p>
            <a:pPr lvl="1"/>
            <a:r>
              <a:rPr lang="en-US" dirty="0" smtClean="0"/>
              <a:t>Progressive excellence in education</a:t>
            </a:r>
          </a:p>
          <a:p>
            <a:pPr lvl="1"/>
            <a:r>
              <a:rPr lang="en-US" dirty="0" smtClean="0"/>
              <a:t>Each student achieves personal aspirations</a:t>
            </a:r>
          </a:p>
          <a:p>
            <a:pPr lvl="1"/>
            <a:r>
              <a:rPr lang="en-US" dirty="0" smtClean="0"/>
              <a:t>Active student learning within a rigorous curriculum</a:t>
            </a:r>
          </a:p>
          <a:p>
            <a:pPr lvl="1"/>
            <a:r>
              <a:rPr lang="en-US" dirty="0" smtClean="0"/>
              <a:t>Supportive staff who cares about life long learners</a:t>
            </a:r>
          </a:p>
          <a:p>
            <a:pPr lvl="1"/>
            <a:r>
              <a:rPr lang="en-US" dirty="0" smtClean="0"/>
              <a:t> Conforms the learning environment to each student – wherever and whenever</a:t>
            </a:r>
          </a:p>
          <a:p>
            <a:pPr lvl="1"/>
            <a:r>
              <a:rPr lang="en-US" dirty="0" smtClean="0"/>
              <a:t>Pride &amp; unity in our schools &amp; community</a:t>
            </a:r>
          </a:p>
          <a:p>
            <a:pPr lvl="1"/>
            <a:endParaRPr lang="en-US" dirty="0" smtClean="0"/>
          </a:p>
          <a:p>
            <a:pPr lvl="1"/>
            <a:endParaRPr lang="en-US" dirty="0" smtClean="0"/>
          </a:p>
          <a:p>
            <a:pPr lvl="1"/>
            <a:endParaRPr lang="en-US" dirty="0"/>
          </a:p>
        </p:txBody>
      </p:sp>
      <p:sp>
        <p:nvSpPr>
          <p:cNvPr id="4" name="TextBox 3"/>
          <p:cNvSpPr txBox="1"/>
          <p:nvPr/>
        </p:nvSpPr>
        <p:spPr>
          <a:xfrm>
            <a:off x="8346831" y="0"/>
            <a:ext cx="797169" cy="313932"/>
          </a:xfrm>
          <a:prstGeom prst="rect">
            <a:avLst/>
          </a:prstGeom>
          <a:noFill/>
        </p:spPr>
        <p:txBody>
          <a:bodyPr wrap="square" rtlCol="0">
            <a:spAutoFit/>
          </a:bodyPr>
          <a:lstStyle/>
          <a:p>
            <a:r>
              <a:rPr lang="en-US" b="1" dirty="0" smtClean="0"/>
              <a:t>S1C1</a:t>
            </a:r>
            <a:endParaRPr lang="en-US" b="1" dirty="0"/>
          </a:p>
        </p:txBody>
      </p:sp>
    </p:spTree>
    <p:extLst>
      <p:ext uri="{BB962C8B-B14F-4D97-AF65-F5344CB8AC3E}">
        <p14:creationId xmlns:p14="http://schemas.microsoft.com/office/powerpoint/2010/main" val="30562355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 The General Purpose</a:t>
            </a:r>
            <a:endParaRPr lang="en-US" dirty="0"/>
          </a:p>
        </p:txBody>
      </p:sp>
      <p:sp>
        <p:nvSpPr>
          <p:cNvPr id="3" name="Content Placeholder 2"/>
          <p:cNvSpPr>
            <a:spLocks noGrp="1"/>
          </p:cNvSpPr>
          <p:nvPr>
            <p:ph idx="1"/>
          </p:nvPr>
        </p:nvSpPr>
        <p:spPr/>
        <p:txBody>
          <a:bodyPr/>
          <a:lstStyle/>
          <a:p>
            <a:r>
              <a:rPr lang="en-US" dirty="0" smtClean="0"/>
              <a:t>To give all stakeholders, especially students, access to standards based content</a:t>
            </a:r>
          </a:p>
          <a:p>
            <a:r>
              <a:rPr lang="en-US" dirty="0" smtClean="0"/>
              <a:t>Allow teachers an easy drag and drop solution for sharing standards based lessons</a:t>
            </a:r>
          </a:p>
          <a:p>
            <a:r>
              <a:rPr lang="en-US" dirty="0" smtClean="0"/>
              <a:t>Utilize the power of social media and reach all stakeholders immediately</a:t>
            </a:r>
          </a:p>
          <a:p>
            <a:r>
              <a:rPr lang="en-US" dirty="0" smtClean="0"/>
              <a:t>Engage students throughout their academic careers – inside and outside of our walls</a:t>
            </a:r>
            <a:endParaRPr lang="en-US" dirty="0"/>
          </a:p>
        </p:txBody>
      </p:sp>
    </p:spTree>
    <p:extLst>
      <p:ext uri="{BB962C8B-B14F-4D97-AF65-F5344CB8AC3E}">
        <p14:creationId xmlns:p14="http://schemas.microsoft.com/office/powerpoint/2010/main" val="629998661"/>
      </p:ext>
    </p:extLst>
  </p:cSld>
  <p:clrMapOvr>
    <a:masterClrMapping/>
  </p:clrMapOvr>
  <p:transition>
    <p:fade thruBlk="1"/>
  </p:transition>
</p:sld>
</file>

<file path=ppt/theme/theme1.xml><?xml version="1.0" encoding="utf-8"?>
<a:theme xmlns:a="http://schemas.openxmlformats.org/drawingml/2006/main" name="01158951">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expectations presentation</Template>
  <TotalTime>3974</TotalTime>
  <Words>1246</Words>
  <Application>Microsoft Office PowerPoint</Application>
  <PresentationFormat>On-screen Show (4:3)</PresentationFormat>
  <Paragraphs>182</Paragraphs>
  <Slides>27</Slides>
  <Notes>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Tahoma</vt:lpstr>
      <vt:lpstr>Wingdings</vt:lpstr>
      <vt:lpstr>01158951</vt:lpstr>
      <vt:lpstr>Mobile APP Learning</vt:lpstr>
      <vt:lpstr>APP | Video Intro for All</vt:lpstr>
      <vt:lpstr>Como.com – Our APP Solution</vt:lpstr>
      <vt:lpstr>What is Como? Explained!</vt:lpstr>
      <vt:lpstr>What can Como actually provide?</vt:lpstr>
      <vt:lpstr>Idea Behind Mobile Learning</vt:lpstr>
      <vt:lpstr>Madison County School District MISSION &amp; VISION</vt:lpstr>
      <vt:lpstr>Como Catapults our Vision</vt:lpstr>
      <vt:lpstr>APP – The General Purpose</vt:lpstr>
      <vt:lpstr>APP Access &amp; Design </vt:lpstr>
      <vt:lpstr>Equipment | Software</vt:lpstr>
      <vt:lpstr>Technical Support?  Professional Learning?</vt:lpstr>
      <vt:lpstr>Limitations</vt:lpstr>
      <vt:lpstr>Cost of The APP</vt:lpstr>
      <vt:lpstr>Actual Cost of the APP</vt:lpstr>
      <vt:lpstr>Yearly Service Cost</vt:lpstr>
      <vt:lpstr>Funding for APP</vt:lpstr>
      <vt:lpstr>Implementation Process</vt:lpstr>
      <vt:lpstr>Usage by Classroom Teachers</vt:lpstr>
      <vt:lpstr>Getting On Board the APP Train</vt:lpstr>
      <vt:lpstr>Safe, Healthy, Legal &amp; Ethical Issues</vt:lpstr>
      <vt:lpstr>Diverse Needs of ALL Students</vt:lpstr>
      <vt:lpstr>Research on Emerging Technology</vt:lpstr>
      <vt:lpstr>Research on Emerging Technology</vt:lpstr>
      <vt:lpstr>Research Summary</vt:lpstr>
      <vt:lpstr>Reflection | Emerging Technology</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Technologies</dc:title>
  <dc:creator>Chad DeWolf</dc:creator>
  <cp:keywords/>
  <cp:lastModifiedBy>Chad DeWolf</cp:lastModifiedBy>
  <cp:revision>33</cp:revision>
  <dcterms:created xsi:type="dcterms:W3CDTF">2015-06-22T22:17:36Z</dcterms:created>
  <dcterms:modified xsi:type="dcterms:W3CDTF">2015-06-25T16:49:46Z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